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72" r:id="rId4"/>
    <p:sldId id="257" r:id="rId5"/>
    <p:sldId id="261" r:id="rId6"/>
    <p:sldId id="258" r:id="rId7"/>
    <p:sldId id="273" r:id="rId8"/>
    <p:sldId id="259" r:id="rId9"/>
    <p:sldId id="260" r:id="rId10"/>
    <p:sldId id="274" r:id="rId11"/>
    <p:sldId id="262" r:id="rId12"/>
    <p:sldId id="266" r:id="rId13"/>
    <p:sldId id="275" r:id="rId14"/>
    <p:sldId id="268" r:id="rId15"/>
    <p:sldId id="264" r:id="rId16"/>
    <p:sldId id="267" r:id="rId17"/>
    <p:sldId id="271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2EEC"/>
    <a:srgbClr val="4D15E9"/>
    <a:srgbClr val="00123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92CC85-6C96-4F3D-8371-11D3F7ED0212}" type="doc">
      <dgm:prSet loTypeId="urn:microsoft.com/office/officeart/2005/8/layout/chevron2" loCatId="process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GB"/>
        </a:p>
      </dgm:t>
    </dgm:pt>
    <dgm:pt modelId="{11E09B30-C970-476C-B4B3-80311A75D536}">
      <dgm:prSet phldrT="[Text]"/>
      <dgm:spPr/>
      <dgm:t>
        <a:bodyPr/>
        <a:lstStyle/>
        <a:p>
          <a:r>
            <a:rPr lang="en-GB" dirty="0" smtClean="0"/>
            <a:t>yes</a:t>
          </a:r>
          <a:endParaRPr lang="en-GB" dirty="0"/>
        </a:p>
      </dgm:t>
    </dgm:pt>
    <dgm:pt modelId="{5531906E-70D5-4B75-83C0-E5E4C47D05C6}" type="parTrans" cxnId="{7B5C2357-FC73-4B44-A5A4-2577FD55CFC9}">
      <dgm:prSet/>
      <dgm:spPr/>
      <dgm:t>
        <a:bodyPr/>
        <a:lstStyle/>
        <a:p>
          <a:endParaRPr lang="en-GB"/>
        </a:p>
      </dgm:t>
    </dgm:pt>
    <dgm:pt modelId="{BFD35247-7180-4B19-8570-2A89C1CD8218}" type="sibTrans" cxnId="{7B5C2357-FC73-4B44-A5A4-2577FD55CFC9}">
      <dgm:prSet/>
      <dgm:spPr/>
      <dgm:t>
        <a:bodyPr/>
        <a:lstStyle/>
        <a:p>
          <a:endParaRPr lang="en-GB"/>
        </a:p>
      </dgm:t>
    </dgm:pt>
    <dgm:pt modelId="{76318963-1611-4652-8A8F-03172437E81B}">
      <dgm:prSet phldrT="[Text]"/>
      <dgm:spPr/>
      <dgm:t>
        <a:bodyPr/>
        <a:lstStyle/>
        <a:p>
          <a:r>
            <a:rPr lang="en-GB" dirty="0" smtClean="0"/>
            <a:t>yes</a:t>
          </a:r>
          <a:endParaRPr lang="en-GB" dirty="0"/>
        </a:p>
      </dgm:t>
    </dgm:pt>
    <dgm:pt modelId="{43503FD3-C215-4FFB-9AE4-69B0A3A9A10D}" type="parTrans" cxnId="{1A576761-FE88-45C9-AAC7-476E894BB237}">
      <dgm:prSet/>
      <dgm:spPr/>
      <dgm:t>
        <a:bodyPr/>
        <a:lstStyle/>
        <a:p>
          <a:endParaRPr lang="en-GB"/>
        </a:p>
      </dgm:t>
    </dgm:pt>
    <dgm:pt modelId="{5B059CA6-56FA-4202-A567-ED95175B0619}" type="sibTrans" cxnId="{1A576761-FE88-45C9-AAC7-476E894BB237}">
      <dgm:prSet/>
      <dgm:spPr/>
      <dgm:t>
        <a:bodyPr/>
        <a:lstStyle/>
        <a:p>
          <a:endParaRPr lang="en-GB"/>
        </a:p>
      </dgm:t>
    </dgm:pt>
    <dgm:pt modelId="{2EB8AE20-7B76-4F52-B988-E66A332F3281}">
      <dgm:prSet phldrT="[Text]" custT="1"/>
      <dgm:spPr/>
      <dgm:t>
        <a:bodyPr/>
        <a:lstStyle/>
        <a:p>
          <a:r>
            <a:rPr lang="en-GB" sz="2800" dirty="0" smtClean="0"/>
            <a:t>Is it grade 3, 4 or 5?</a:t>
          </a:r>
          <a:endParaRPr lang="en-GB" sz="2800" dirty="0"/>
        </a:p>
      </dgm:t>
    </dgm:pt>
    <dgm:pt modelId="{556C7CD0-C089-443B-B061-3823F3727066}" type="parTrans" cxnId="{CFA5ECC8-3CC4-4E66-9585-A4D0DC3CD3F0}">
      <dgm:prSet/>
      <dgm:spPr/>
      <dgm:t>
        <a:bodyPr/>
        <a:lstStyle/>
        <a:p>
          <a:endParaRPr lang="en-GB"/>
        </a:p>
      </dgm:t>
    </dgm:pt>
    <dgm:pt modelId="{B47A4770-4798-48AE-AAFB-3EC2742624B8}" type="sibTrans" cxnId="{CFA5ECC8-3CC4-4E66-9585-A4D0DC3CD3F0}">
      <dgm:prSet/>
      <dgm:spPr/>
      <dgm:t>
        <a:bodyPr/>
        <a:lstStyle/>
        <a:p>
          <a:endParaRPr lang="en-GB"/>
        </a:p>
      </dgm:t>
    </dgm:pt>
    <dgm:pt modelId="{5A95C3EA-3832-4C20-88FC-3B0AFD20E5FA}">
      <dgm:prSet phldrT="[Text]"/>
      <dgm:spPr/>
      <dgm:t>
        <a:bodyPr/>
        <a:lstStyle/>
        <a:p>
          <a:r>
            <a:rPr lang="en-GB" dirty="0" smtClean="0"/>
            <a:t>yes</a:t>
          </a:r>
          <a:endParaRPr lang="en-GB" dirty="0"/>
        </a:p>
      </dgm:t>
    </dgm:pt>
    <dgm:pt modelId="{ED4EDD25-30DB-4024-BEAD-169AFA7FE93C}" type="parTrans" cxnId="{49F29962-E048-4DAE-905B-1B608C26F65E}">
      <dgm:prSet/>
      <dgm:spPr/>
      <dgm:t>
        <a:bodyPr/>
        <a:lstStyle/>
        <a:p>
          <a:endParaRPr lang="en-GB"/>
        </a:p>
      </dgm:t>
    </dgm:pt>
    <dgm:pt modelId="{6F6A4AB8-C57F-4766-9088-65C23CAF5CDC}" type="sibTrans" cxnId="{49F29962-E048-4DAE-905B-1B608C26F65E}">
      <dgm:prSet/>
      <dgm:spPr/>
      <dgm:t>
        <a:bodyPr/>
        <a:lstStyle/>
        <a:p>
          <a:endParaRPr lang="en-GB"/>
        </a:p>
      </dgm:t>
    </dgm:pt>
    <dgm:pt modelId="{398BD19A-A06F-4030-A847-0FA540250075}">
      <dgm:prSet phldrT="[Text]" custT="1"/>
      <dgm:spPr/>
      <dgm:t>
        <a:bodyPr/>
        <a:lstStyle/>
        <a:p>
          <a:r>
            <a:rPr lang="en-GB" sz="2800" dirty="0" smtClean="0"/>
            <a:t>Is it ‘perioperative’?</a:t>
          </a:r>
          <a:endParaRPr lang="en-GB" sz="2800" dirty="0"/>
        </a:p>
      </dgm:t>
    </dgm:pt>
    <dgm:pt modelId="{0DD155CE-1C15-4B4C-B768-A72DEE371B1F}" type="parTrans" cxnId="{E466F0A5-D911-4463-9C63-6035F731EBCD}">
      <dgm:prSet/>
      <dgm:spPr/>
      <dgm:t>
        <a:bodyPr/>
        <a:lstStyle/>
        <a:p>
          <a:endParaRPr lang="en-GB"/>
        </a:p>
      </dgm:t>
    </dgm:pt>
    <dgm:pt modelId="{843EE40B-E924-441A-89FC-0C53E38E33E8}" type="sibTrans" cxnId="{E466F0A5-D911-4463-9C63-6035F731EBCD}">
      <dgm:prSet/>
      <dgm:spPr/>
      <dgm:t>
        <a:bodyPr/>
        <a:lstStyle/>
        <a:p>
          <a:endParaRPr lang="en-GB"/>
        </a:p>
      </dgm:t>
    </dgm:pt>
    <dgm:pt modelId="{16AAF69D-5437-43F4-964A-7DE1E78F2C46}">
      <dgm:prSet phldrT="[Text]"/>
      <dgm:spPr/>
      <dgm:t>
        <a:bodyPr/>
        <a:lstStyle/>
        <a:p>
          <a:endParaRPr lang="en-GB" sz="1900" dirty="0"/>
        </a:p>
      </dgm:t>
    </dgm:pt>
    <dgm:pt modelId="{93E9C94F-6108-4327-90A0-F7BF332525AB}" type="parTrans" cxnId="{75D5B0D6-C8C8-4CFA-94E7-7C97BAF441D8}">
      <dgm:prSet/>
      <dgm:spPr/>
      <dgm:t>
        <a:bodyPr/>
        <a:lstStyle/>
        <a:p>
          <a:endParaRPr lang="en-GB"/>
        </a:p>
      </dgm:t>
    </dgm:pt>
    <dgm:pt modelId="{BE969A61-EF97-4094-B379-8286F561C933}" type="sibTrans" cxnId="{75D5B0D6-C8C8-4CFA-94E7-7C97BAF441D8}">
      <dgm:prSet/>
      <dgm:spPr/>
      <dgm:t>
        <a:bodyPr/>
        <a:lstStyle/>
        <a:p>
          <a:endParaRPr lang="en-GB"/>
        </a:p>
      </dgm:t>
    </dgm:pt>
    <dgm:pt modelId="{8E7F290E-04D5-EA41-A590-5662DE24029D}">
      <dgm:prSet phldrT="[Text]" custT="1"/>
      <dgm:spPr/>
      <dgm:t>
        <a:bodyPr/>
        <a:lstStyle/>
        <a:p>
          <a:r>
            <a:rPr lang="en-GB" sz="2800" dirty="0" smtClean="0"/>
            <a:t>Do I suspect anaphylaxis?</a:t>
          </a:r>
          <a:endParaRPr lang="en-GB" sz="2800" dirty="0"/>
        </a:p>
      </dgm:t>
    </dgm:pt>
    <dgm:pt modelId="{05A23947-9B34-FF40-AF67-A1315599F26D}" type="parTrans" cxnId="{FAF1D4A3-71C6-0E41-9213-57E8F6FC3DE0}">
      <dgm:prSet/>
      <dgm:spPr/>
      <dgm:t>
        <a:bodyPr/>
        <a:lstStyle/>
        <a:p>
          <a:endParaRPr lang="en-US"/>
        </a:p>
      </dgm:t>
    </dgm:pt>
    <dgm:pt modelId="{060A7829-F63A-874C-97CE-08500428F392}" type="sibTrans" cxnId="{FAF1D4A3-71C6-0E41-9213-57E8F6FC3DE0}">
      <dgm:prSet/>
      <dgm:spPr/>
      <dgm:t>
        <a:bodyPr/>
        <a:lstStyle/>
        <a:p>
          <a:endParaRPr lang="en-US"/>
        </a:p>
      </dgm:t>
    </dgm:pt>
    <dgm:pt modelId="{874CBE3B-ACF9-7546-AC08-143CF0782579}">
      <dgm:prSet phldrT="[Text]" custT="1"/>
      <dgm:spPr/>
      <dgm:t>
        <a:bodyPr/>
        <a:lstStyle/>
        <a:p>
          <a:endParaRPr lang="en-GB" sz="2800" dirty="0"/>
        </a:p>
      </dgm:t>
    </dgm:pt>
    <dgm:pt modelId="{89B8896B-866C-B94D-8FCD-C2670E6E2556}" type="parTrans" cxnId="{66711A73-FF9F-6F4B-97CF-BC8607C31E3C}">
      <dgm:prSet/>
      <dgm:spPr/>
      <dgm:t>
        <a:bodyPr/>
        <a:lstStyle/>
        <a:p>
          <a:endParaRPr lang="en-US"/>
        </a:p>
      </dgm:t>
    </dgm:pt>
    <dgm:pt modelId="{E14213E1-842E-394F-812E-4A84FDB819F1}" type="sibTrans" cxnId="{66711A73-FF9F-6F4B-97CF-BC8607C31E3C}">
      <dgm:prSet/>
      <dgm:spPr/>
      <dgm:t>
        <a:bodyPr/>
        <a:lstStyle/>
        <a:p>
          <a:endParaRPr lang="en-US"/>
        </a:p>
      </dgm:t>
    </dgm:pt>
    <dgm:pt modelId="{A7BDFE08-233F-4C9F-9551-CC51DA79D870}" type="pres">
      <dgm:prSet presAssocID="{3092CC85-6C96-4F3D-8371-11D3F7ED021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A58F71-9887-4E58-BA26-2C07694BE959}" type="pres">
      <dgm:prSet presAssocID="{11E09B30-C970-476C-B4B3-80311A75D536}" presName="composite" presStyleCnt="0"/>
      <dgm:spPr/>
    </dgm:pt>
    <dgm:pt modelId="{686BC93D-DB63-4E74-A294-33FBA8BCAEBF}" type="pres">
      <dgm:prSet presAssocID="{11E09B30-C970-476C-B4B3-80311A75D53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4DA663-4195-498D-9CF5-9F37735DF7C5}" type="pres">
      <dgm:prSet presAssocID="{11E09B30-C970-476C-B4B3-80311A75D536}" presName="descendantText" presStyleLbl="alignAcc1" presStyleIdx="0" presStyleCnt="3" custScaleY="100000" custLinFactNeighborX="0" custLinFactNeighborY="-10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EAFC1F-3C54-4B28-9D8C-9238E55A7A21}" type="pres">
      <dgm:prSet presAssocID="{BFD35247-7180-4B19-8570-2A89C1CD8218}" presName="sp" presStyleCnt="0"/>
      <dgm:spPr/>
    </dgm:pt>
    <dgm:pt modelId="{B0BAFC8C-0557-4B0D-AA4B-FE8944045BA5}" type="pres">
      <dgm:prSet presAssocID="{76318963-1611-4652-8A8F-03172437E81B}" presName="composite" presStyleCnt="0"/>
      <dgm:spPr/>
    </dgm:pt>
    <dgm:pt modelId="{44411418-54BF-403C-AA61-F5C28C122C76}" type="pres">
      <dgm:prSet presAssocID="{76318963-1611-4652-8A8F-03172437E81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7AD83D-5D59-4F34-814C-E24E142C94C0}" type="pres">
      <dgm:prSet presAssocID="{76318963-1611-4652-8A8F-03172437E81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4E47B3-4D01-4C14-85EA-D6FD7478746C}" type="pres">
      <dgm:prSet presAssocID="{5B059CA6-56FA-4202-A567-ED95175B0619}" presName="sp" presStyleCnt="0"/>
      <dgm:spPr/>
    </dgm:pt>
    <dgm:pt modelId="{F4BD22C9-6E58-4218-BCBC-319757C11D64}" type="pres">
      <dgm:prSet presAssocID="{5A95C3EA-3832-4C20-88FC-3B0AFD20E5FA}" presName="composite" presStyleCnt="0"/>
      <dgm:spPr/>
    </dgm:pt>
    <dgm:pt modelId="{40FC7903-28CE-411A-BF94-C631CCA7C292}" type="pres">
      <dgm:prSet presAssocID="{5A95C3EA-3832-4C20-88FC-3B0AFD20E5F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3FDAD-ACF6-422B-A58C-AB9F1B0F81BE}" type="pres">
      <dgm:prSet presAssocID="{5A95C3EA-3832-4C20-88FC-3B0AFD20E5F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9848598-B544-A94F-AEF3-499F8B11266D}" type="presOf" srcId="{874CBE3B-ACF9-7546-AC08-143CF0782579}" destId="{794DA663-4195-498D-9CF5-9F37735DF7C5}" srcOrd="0" destOrd="0" presId="urn:microsoft.com/office/officeart/2005/8/layout/chevron2"/>
    <dgm:cxn modelId="{6946F602-2F21-4D94-8D45-3F4FE42D2782}" type="presOf" srcId="{398BD19A-A06F-4030-A847-0FA540250075}" destId="{5DB3FDAD-ACF6-422B-A58C-AB9F1B0F81BE}" srcOrd="0" destOrd="0" presId="urn:microsoft.com/office/officeart/2005/8/layout/chevron2"/>
    <dgm:cxn modelId="{E466F0A5-D911-4463-9C63-6035F731EBCD}" srcId="{5A95C3EA-3832-4C20-88FC-3B0AFD20E5FA}" destId="{398BD19A-A06F-4030-A847-0FA540250075}" srcOrd="0" destOrd="0" parTransId="{0DD155CE-1C15-4B4C-B768-A72DEE371B1F}" sibTransId="{843EE40B-E924-441A-89FC-0C53E38E33E8}"/>
    <dgm:cxn modelId="{4AB0FE73-A4E3-467E-AFA4-41606CF92BEF}" type="presOf" srcId="{16AAF69D-5437-43F4-964A-7DE1E78F2C46}" destId="{794DA663-4195-498D-9CF5-9F37735DF7C5}" srcOrd="0" destOrd="2" presId="urn:microsoft.com/office/officeart/2005/8/layout/chevron2"/>
    <dgm:cxn modelId="{75D5B0D6-C8C8-4CFA-94E7-7C97BAF441D8}" srcId="{11E09B30-C970-476C-B4B3-80311A75D536}" destId="{16AAF69D-5437-43F4-964A-7DE1E78F2C46}" srcOrd="2" destOrd="0" parTransId="{93E9C94F-6108-4327-90A0-F7BF332525AB}" sibTransId="{BE969A61-EF97-4094-B379-8286F561C933}"/>
    <dgm:cxn modelId="{7B5C2357-FC73-4B44-A5A4-2577FD55CFC9}" srcId="{3092CC85-6C96-4F3D-8371-11D3F7ED0212}" destId="{11E09B30-C970-476C-B4B3-80311A75D536}" srcOrd="0" destOrd="0" parTransId="{5531906E-70D5-4B75-83C0-E5E4C47D05C6}" sibTransId="{BFD35247-7180-4B19-8570-2A89C1CD8218}"/>
    <dgm:cxn modelId="{66711A73-FF9F-6F4B-97CF-BC8607C31E3C}" srcId="{11E09B30-C970-476C-B4B3-80311A75D536}" destId="{874CBE3B-ACF9-7546-AC08-143CF0782579}" srcOrd="0" destOrd="0" parTransId="{89B8896B-866C-B94D-8FCD-C2670E6E2556}" sibTransId="{E14213E1-842E-394F-812E-4A84FDB819F1}"/>
    <dgm:cxn modelId="{D398E339-713C-4D90-8787-3DB71AB05F29}" type="presOf" srcId="{11E09B30-C970-476C-B4B3-80311A75D536}" destId="{686BC93D-DB63-4E74-A294-33FBA8BCAEBF}" srcOrd="0" destOrd="0" presId="urn:microsoft.com/office/officeart/2005/8/layout/chevron2"/>
    <dgm:cxn modelId="{49F29962-E048-4DAE-905B-1B608C26F65E}" srcId="{3092CC85-6C96-4F3D-8371-11D3F7ED0212}" destId="{5A95C3EA-3832-4C20-88FC-3B0AFD20E5FA}" srcOrd="2" destOrd="0" parTransId="{ED4EDD25-30DB-4024-BEAD-169AFA7FE93C}" sibTransId="{6F6A4AB8-C57F-4766-9088-65C23CAF5CDC}"/>
    <dgm:cxn modelId="{CFA5ECC8-3CC4-4E66-9585-A4D0DC3CD3F0}" srcId="{76318963-1611-4652-8A8F-03172437E81B}" destId="{2EB8AE20-7B76-4F52-B988-E66A332F3281}" srcOrd="0" destOrd="0" parTransId="{556C7CD0-C089-443B-B061-3823F3727066}" sibTransId="{B47A4770-4798-48AE-AAFB-3EC2742624B8}"/>
    <dgm:cxn modelId="{35C28380-968B-8943-89EE-220885C2E644}" type="presOf" srcId="{8E7F290E-04D5-EA41-A590-5662DE24029D}" destId="{794DA663-4195-498D-9CF5-9F37735DF7C5}" srcOrd="0" destOrd="1" presId="urn:microsoft.com/office/officeart/2005/8/layout/chevron2"/>
    <dgm:cxn modelId="{1A576761-FE88-45C9-AAC7-476E894BB237}" srcId="{3092CC85-6C96-4F3D-8371-11D3F7ED0212}" destId="{76318963-1611-4652-8A8F-03172437E81B}" srcOrd="1" destOrd="0" parTransId="{43503FD3-C215-4FFB-9AE4-69B0A3A9A10D}" sibTransId="{5B059CA6-56FA-4202-A567-ED95175B0619}"/>
    <dgm:cxn modelId="{FAF1D4A3-71C6-0E41-9213-57E8F6FC3DE0}" srcId="{11E09B30-C970-476C-B4B3-80311A75D536}" destId="{8E7F290E-04D5-EA41-A590-5662DE24029D}" srcOrd="1" destOrd="0" parTransId="{05A23947-9B34-FF40-AF67-A1315599F26D}" sibTransId="{060A7829-F63A-874C-97CE-08500428F392}"/>
    <dgm:cxn modelId="{DAEAE37A-8424-44A7-AD01-74E084793BD4}" type="presOf" srcId="{5A95C3EA-3832-4C20-88FC-3B0AFD20E5FA}" destId="{40FC7903-28CE-411A-BF94-C631CCA7C292}" srcOrd="0" destOrd="0" presId="urn:microsoft.com/office/officeart/2005/8/layout/chevron2"/>
    <dgm:cxn modelId="{9EAC50CC-C16C-4D0D-A778-1C161AE56485}" type="presOf" srcId="{3092CC85-6C96-4F3D-8371-11D3F7ED0212}" destId="{A7BDFE08-233F-4C9F-9551-CC51DA79D870}" srcOrd="0" destOrd="0" presId="urn:microsoft.com/office/officeart/2005/8/layout/chevron2"/>
    <dgm:cxn modelId="{26C75281-64EF-47A7-B4EE-A82212AB434A}" type="presOf" srcId="{2EB8AE20-7B76-4F52-B988-E66A332F3281}" destId="{0C7AD83D-5D59-4F34-814C-E24E142C94C0}" srcOrd="0" destOrd="0" presId="urn:microsoft.com/office/officeart/2005/8/layout/chevron2"/>
    <dgm:cxn modelId="{49D63A62-3482-441B-B65A-DAD39E248987}" type="presOf" srcId="{76318963-1611-4652-8A8F-03172437E81B}" destId="{44411418-54BF-403C-AA61-F5C28C122C76}" srcOrd="0" destOrd="0" presId="urn:microsoft.com/office/officeart/2005/8/layout/chevron2"/>
    <dgm:cxn modelId="{B2EFC60C-EC36-49E5-80A1-8D7D18347AF4}" type="presParOf" srcId="{A7BDFE08-233F-4C9F-9551-CC51DA79D870}" destId="{4FA58F71-9887-4E58-BA26-2C07694BE959}" srcOrd="0" destOrd="0" presId="urn:microsoft.com/office/officeart/2005/8/layout/chevron2"/>
    <dgm:cxn modelId="{CC49B6A8-E080-453A-A0CD-4010912055B9}" type="presParOf" srcId="{4FA58F71-9887-4E58-BA26-2C07694BE959}" destId="{686BC93D-DB63-4E74-A294-33FBA8BCAEBF}" srcOrd="0" destOrd="0" presId="urn:microsoft.com/office/officeart/2005/8/layout/chevron2"/>
    <dgm:cxn modelId="{DE3BD69F-0F3B-4FC0-B17B-965511C511E7}" type="presParOf" srcId="{4FA58F71-9887-4E58-BA26-2C07694BE959}" destId="{794DA663-4195-498D-9CF5-9F37735DF7C5}" srcOrd="1" destOrd="0" presId="urn:microsoft.com/office/officeart/2005/8/layout/chevron2"/>
    <dgm:cxn modelId="{0A55C6D6-D4BE-42CF-96B5-F3037E788478}" type="presParOf" srcId="{A7BDFE08-233F-4C9F-9551-CC51DA79D870}" destId="{0EEAFC1F-3C54-4B28-9D8C-9238E55A7A21}" srcOrd="1" destOrd="0" presId="urn:microsoft.com/office/officeart/2005/8/layout/chevron2"/>
    <dgm:cxn modelId="{0BD21CF1-4B2E-4F46-B0D1-1A0D3E1FC1DA}" type="presParOf" srcId="{A7BDFE08-233F-4C9F-9551-CC51DA79D870}" destId="{B0BAFC8C-0557-4B0D-AA4B-FE8944045BA5}" srcOrd="2" destOrd="0" presId="urn:microsoft.com/office/officeart/2005/8/layout/chevron2"/>
    <dgm:cxn modelId="{A8E4AE70-97B3-4022-894E-63E1A590B82A}" type="presParOf" srcId="{B0BAFC8C-0557-4B0D-AA4B-FE8944045BA5}" destId="{44411418-54BF-403C-AA61-F5C28C122C76}" srcOrd="0" destOrd="0" presId="urn:microsoft.com/office/officeart/2005/8/layout/chevron2"/>
    <dgm:cxn modelId="{53BDEBCB-87DD-48A4-84A5-CCFC68A3CBC2}" type="presParOf" srcId="{B0BAFC8C-0557-4B0D-AA4B-FE8944045BA5}" destId="{0C7AD83D-5D59-4F34-814C-E24E142C94C0}" srcOrd="1" destOrd="0" presId="urn:microsoft.com/office/officeart/2005/8/layout/chevron2"/>
    <dgm:cxn modelId="{C2B8B03A-A4B2-4B23-AC89-9AAB024EA261}" type="presParOf" srcId="{A7BDFE08-233F-4C9F-9551-CC51DA79D870}" destId="{184E47B3-4D01-4C14-85EA-D6FD7478746C}" srcOrd="3" destOrd="0" presId="urn:microsoft.com/office/officeart/2005/8/layout/chevron2"/>
    <dgm:cxn modelId="{3379DBB4-7CA8-474F-A84E-0F09454A6688}" type="presParOf" srcId="{A7BDFE08-233F-4C9F-9551-CC51DA79D870}" destId="{F4BD22C9-6E58-4218-BCBC-319757C11D64}" srcOrd="4" destOrd="0" presId="urn:microsoft.com/office/officeart/2005/8/layout/chevron2"/>
    <dgm:cxn modelId="{710C7666-25CE-47EE-B779-3BACEF814844}" type="presParOf" srcId="{F4BD22C9-6E58-4218-BCBC-319757C11D64}" destId="{40FC7903-28CE-411A-BF94-C631CCA7C292}" srcOrd="0" destOrd="0" presId="urn:microsoft.com/office/officeart/2005/8/layout/chevron2"/>
    <dgm:cxn modelId="{98A941BC-F218-4C57-9E30-3AD92C206DE1}" type="presParOf" srcId="{F4BD22C9-6E58-4218-BCBC-319757C11D64}" destId="{5DB3FDAD-ACF6-422B-A58C-AB9F1B0F81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6BC93D-DB63-4E74-A294-33FBA8BCAEBF}">
      <dsp:nvSpPr>
        <dsp:cNvPr id="0" name=""/>
        <dsp:cNvSpPr/>
      </dsp:nvSpPr>
      <dsp:spPr>
        <a:xfrm rot="5400000">
          <a:off x="-220954" y="222959"/>
          <a:ext cx="1473029" cy="103112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yes</a:t>
          </a:r>
          <a:endParaRPr lang="en-GB" sz="2900" kern="1200" dirty="0"/>
        </a:p>
      </dsp:txBody>
      <dsp:txXfrm rot="-5400000">
        <a:off x="1" y="517564"/>
        <a:ext cx="1031120" cy="441909"/>
      </dsp:txXfrm>
    </dsp:sp>
    <dsp:sp modelId="{794DA663-4195-498D-9CF5-9F37735DF7C5}">
      <dsp:nvSpPr>
        <dsp:cNvPr id="0" name=""/>
        <dsp:cNvSpPr/>
      </dsp:nvSpPr>
      <dsp:spPr>
        <a:xfrm rot="5400000">
          <a:off x="2689980" y="-1657850"/>
          <a:ext cx="957468" cy="42751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kern="1200" dirty="0" smtClean="0"/>
            <a:t>Do I suspect anaphylaxis?</a:t>
          </a:r>
          <a:endParaRPr lang="en-GB" sz="28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900" kern="1200" dirty="0"/>
        </a:p>
      </dsp:txBody>
      <dsp:txXfrm rot="-5400000">
        <a:off x="1031120" y="47750"/>
        <a:ext cx="4228448" cy="863988"/>
      </dsp:txXfrm>
    </dsp:sp>
    <dsp:sp modelId="{44411418-54BF-403C-AA61-F5C28C122C76}">
      <dsp:nvSpPr>
        <dsp:cNvPr id="0" name=""/>
        <dsp:cNvSpPr/>
      </dsp:nvSpPr>
      <dsp:spPr>
        <a:xfrm rot="5400000">
          <a:off x="-220954" y="1500269"/>
          <a:ext cx="1473029" cy="103112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yes</a:t>
          </a:r>
          <a:endParaRPr lang="en-GB" sz="2900" kern="1200" dirty="0"/>
        </a:p>
      </dsp:txBody>
      <dsp:txXfrm rot="-5400000">
        <a:off x="1" y="1794874"/>
        <a:ext cx="1031120" cy="441909"/>
      </dsp:txXfrm>
    </dsp:sp>
    <dsp:sp modelId="{0C7AD83D-5D59-4F34-814C-E24E142C94C0}">
      <dsp:nvSpPr>
        <dsp:cNvPr id="0" name=""/>
        <dsp:cNvSpPr/>
      </dsp:nvSpPr>
      <dsp:spPr>
        <a:xfrm rot="5400000">
          <a:off x="2689980" y="-379544"/>
          <a:ext cx="957468" cy="42751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kern="1200" dirty="0" smtClean="0"/>
            <a:t>Is it grade 3, 4 or 5?</a:t>
          </a:r>
          <a:endParaRPr lang="en-GB" sz="2800" kern="1200" dirty="0"/>
        </a:p>
      </dsp:txBody>
      <dsp:txXfrm rot="-5400000">
        <a:off x="1031120" y="1326056"/>
        <a:ext cx="4228448" cy="863988"/>
      </dsp:txXfrm>
    </dsp:sp>
    <dsp:sp modelId="{40FC7903-28CE-411A-BF94-C631CCA7C292}">
      <dsp:nvSpPr>
        <dsp:cNvPr id="0" name=""/>
        <dsp:cNvSpPr/>
      </dsp:nvSpPr>
      <dsp:spPr>
        <a:xfrm rot="5400000">
          <a:off x="-220954" y="2777579"/>
          <a:ext cx="1473029" cy="103112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yes</a:t>
          </a:r>
          <a:endParaRPr lang="en-GB" sz="2900" kern="1200" dirty="0"/>
        </a:p>
      </dsp:txBody>
      <dsp:txXfrm rot="-5400000">
        <a:off x="1" y="3072184"/>
        <a:ext cx="1031120" cy="441909"/>
      </dsp:txXfrm>
    </dsp:sp>
    <dsp:sp modelId="{5DB3FDAD-ACF6-422B-A58C-AB9F1B0F81BE}">
      <dsp:nvSpPr>
        <dsp:cNvPr id="0" name=""/>
        <dsp:cNvSpPr/>
      </dsp:nvSpPr>
      <dsp:spPr>
        <a:xfrm rot="5400000">
          <a:off x="2689980" y="897765"/>
          <a:ext cx="957468" cy="42751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kern="1200" dirty="0" smtClean="0"/>
            <a:t>Is it ‘perioperative’?</a:t>
          </a:r>
          <a:endParaRPr lang="en-GB" sz="2800" kern="1200" dirty="0"/>
        </a:p>
      </dsp:txBody>
      <dsp:txXfrm rot="-5400000">
        <a:off x="1031120" y="2603365"/>
        <a:ext cx="4228448" cy="8639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ationalauditprojects.org.uk/NAP_home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ationalauditprojects.org.uk/NAP_home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ationalauditprojects.org.uk/NAP_home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ationalauditprojects.org.uk/NAP_home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ationalauditprojects.org.uk/NAP_home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ationalauditprojects.org.uk/NAP_home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ationalauditprojects.org.uk/NAP_home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ationalauditprojects.org.uk/NAP_home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ationalauditprojects.org.uk/NAP_home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ationalauditprojects.org.uk/NAP_home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017" y="6356350"/>
            <a:ext cx="976009" cy="365125"/>
          </a:xfrm>
        </p:spPr>
        <p:txBody>
          <a:bodyPr/>
          <a:lstStyle>
            <a:lvl1pPr algn="ctr">
              <a:defRPr/>
            </a:lvl1pPr>
          </a:lstStyle>
          <a:p>
            <a:fld id="{C2188539-93B7-724B-A5DC-F0539D3AA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pic>
        <p:nvPicPr>
          <p:cNvPr id="7" name="Picture 6" descr="NAP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766" y="6060687"/>
            <a:ext cx="875489" cy="6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017" y="6356350"/>
            <a:ext cx="976009" cy="365125"/>
          </a:xfrm>
        </p:spPr>
        <p:txBody>
          <a:bodyPr/>
          <a:lstStyle>
            <a:lvl1pPr algn="ctr">
              <a:defRPr/>
            </a:lvl1pPr>
          </a:lstStyle>
          <a:p>
            <a:fld id="{C2188539-93B7-724B-A5DC-F0539D3AA4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592" y="6060687"/>
            <a:ext cx="580706" cy="6968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pic>
        <p:nvPicPr>
          <p:cNvPr id="7" name="Picture 6" descr="NAP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766" y="6060687"/>
            <a:ext cx="875489" cy="6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017" y="6356350"/>
            <a:ext cx="976009" cy="365125"/>
          </a:xfrm>
        </p:spPr>
        <p:txBody>
          <a:bodyPr/>
          <a:lstStyle>
            <a:lvl1pPr algn="ctr">
              <a:defRPr/>
            </a:lvl1pPr>
          </a:lstStyle>
          <a:p>
            <a:fld id="{C2188539-93B7-724B-A5DC-F0539D3AA4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592" y="6060687"/>
            <a:ext cx="580706" cy="6968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pic>
        <p:nvPicPr>
          <p:cNvPr id="10" name="Picture 6" descr="NAP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766" y="6060687"/>
            <a:ext cx="875489" cy="6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4238017" y="6356350"/>
            <a:ext cx="976009" cy="365125"/>
          </a:xfrm>
        </p:spPr>
        <p:txBody>
          <a:bodyPr/>
          <a:lstStyle>
            <a:lvl1pPr algn="ctr">
              <a:defRPr/>
            </a:lvl1pPr>
          </a:lstStyle>
          <a:p>
            <a:fld id="{C2188539-93B7-724B-A5DC-F0539D3AA4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592" y="6060687"/>
            <a:ext cx="580706" cy="6968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pic>
        <p:nvPicPr>
          <p:cNvPr id="11" name="Picture 6" descr="NAP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766" y="6060687"/>
            <a:ext cx="875489" cy="6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017" y="6356350"/>
            <a:ext cx="976009" cy="365125"/>
          </a:xfrm>
        </p:spPr>
        <p:txBody>
          <a:bodyPr/>
          <a:lstStyle>
            <a:lvl1pPr algn="ctr">
              <a:defRPr/>
            </a:lvl1pPr>
          </a:lstStyle>
          <a:p>
            <a:fld id="{C2188539-93B7-724B-A5DC-F0539D3AA4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592" y="6060687"/>
            <a:ext cx="580706" cy="6968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pic>
        <p:nvPicPr>
          <p:cNvPr id="11" name="Picture 6" descr="NAP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766" y="6060687"/>
            <a:ext cx="875489" cy="6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017" y="6356350"/>
            <a:ext cx="976009" cy="365125"/>
          </a:xfrm>
        </p:spPr>
        <p:txBody>
          <a:bodyPr/>
          <a:lstStyle>
            <a:lvl1pPr algn="ctr">
              <a:defRPr/>
            </a:lvl1pPr>
          </a:lstStyle>
          <a:p>
            <a:fld id="{C2188539-93B7-724B-A5DC-F0539D3AA4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592" y="6060687"/>
            <a:ext cx="580706" cy="6968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pic>
        <p:nvPicPr>
          <p:cNvPr id="10" name="Picture 6" descr="NAP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766" y="6060687"/>
            <a:ext cx="875489" cy="6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017" y="6356350"/>
            <a:ext cx="976009" cy="365125"/>
          </a:xfrm>
        </p:spPr>
        <p:txBody>
          <a:bodyPr/>
          <a:lstStyle>
            <a:lvl1pPr algn="ctr">
              <a:defRPr/>
            </a:lvl1pPr>
          </a:lstStyle>
          <a:p>
            <a:fld id="{C2188539-93B7-724B-A5DC-F0539D3AA4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592" y="6060687"/>
            <a:ext cx="580706" cy="6968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pic>
        <p:nvPicPr>
          <p:cNvPr id="6" name="Picture 6" descr="NAP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766" y="6060687"/>
            <a:ext cx="875489" cy="6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017" y="6356350"/>
            <a:ext cx="976009" cy="365125"/>
          </a:xfrm>
        </p:spPr>
        <p:txBody>
          <a:bodyPr/>
          <a:lstStyle>
            <a:lvl1pPr algn="ctr">
              <a:defRPr/>
            </a:lvl1pPr>
          </a:lstStyle>
          <a:p>
            <a:fld id="{C2188539-93B7-724B-A5DC-F0539D3AA4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592" y="6060687"/>
            <a:ext cx="580706" cy="6968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NAP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766" y="6060687"/>
            <a:ext cx="875489" cy="6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017" y="6356350"/>
            <a:ext cx="976009" cy="365125"/>
          </a:xfrm>
        </p:spPr>
        <p:txBody>
          <a:bodyPr/>
          <a:lstStyle>
            <a:lvl1pPr algn="ctr">
              <a:defRPr/>
            </a:lvl1pPr>
          </a:lstStyle>
          <a:p>
            <a:fld id="{C2188539-93B7-724B-A5DC-F0539D3AA4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592" y="6060687"/>
            <a:ext cx="580706" cy="6968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pic>
        <p:nvPicPr>
          <p:cNvPr id="8" name="Picture 6" descr="NAP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766" y="6060687"/>
            <a:ext cx="875489" cy="6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017" y="6356350"/>
            <a:ext cx="976009" cy="365125"/>
          </a:xfrm>
        </p:spPr>
        <p:txBody>
          <a:bodyPr/>
          <a:lstStyle>
            <a:lvl1pPr algn="ctr">
              <a:defRPr/>
            </a:lvl1pPr>
          </a:lstStyle>
          <a:p>
            <a:fld id="{C2188539-93B7-724B-A5DC-F0539D3AA4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592" y="6060687"/>
            <a:ext cx="580706" cy="6968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pic>
        <p:nvPicPr>
          <p:cNvPr id="8" name="Picture 6" descr="NAP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766" y="6060687"/>
            <a:ext cx="875489" cy="67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017" y="6356350"/>
            <a:ext cx="976009" cy="365125"/>
          </a:xfrm>
        </p:spPr>
        <p:txBody>
          <a:bodyPr/>
          <a:lstStyle>
            <a:lvl1pPr algn="ctr">
              <a:defRPr/>
            </a:lvl1pPr>
          </a:lstStyle>
          <a:p>
            <a:fld id="{C2188539-93B7-724B-A5DC-F0539D3AA4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592" y="6060687"/>
            <a:ext cx="580706" cy="69684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88539-93B7-724B-A5DC-F0539D3AA42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5760699"/>
            <a:ext cx="4212392" cy="1109282"/>
            <a:chOff x="0" y="5760699"/>
            <a:chExt cx="4212392" cy="1109282"/>
          </a:xfrm>
        </p:grpSpPr>
        <p:sp>
          <p:nvSpPr>
            <p:cNvPr id="8" name="Freeform 7"/>
            <p:cNvSpPr>
              <a:spLocks/>
            </p:cNvSpPr>
            <p:nvPr userDrawn="1"/>
          </p:nvSpPr>
          <p:spPr bwMode="auto">
            <a:xfrm>
              <a:off x="521454" y="5936531"/>
              <a:ext cx="3690938" cy="93345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591" h="588">
                  <a:moveTo>
                    <a:pt x="0" y="0"/>
                  </a:moveTo>
                  <a:lnTo>
                    <a:pt x="5591" y="585"/>
                  </a:lnTo>
                  <a:lnTo>
                    <a:pt x="4415" y="588"/>
                  </a:lnTo>
                  <a:lnTo>
                    <a:pt x="12" y="4"/>
                  </a:lnTo>
                </a:path>
              </a:pathLst>
            </a:custGeom>
            <a:solidFill>
              <a:srgbClr val="00123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Right Triangle 8"/>
            <p:cNvSpPr/>
            <p:nvPr userDrawn="1"/>
          </p:nvSpPr>
          <p:spPr>
            <a:xfrm>
              <a:off x="0" y="5760699"/>
              <a:ext cx="3429000" cy="1104900"/>
            </a:xfrm>
            <a:prstGeom prst="rtTriangle">
              <a:avLst/>
            </a:prstGeom>
            <a:gradFill flip="none" rotWithShape="1">
              <a:gsLst>
                <a:gs pos="0">
                  <a:srgbClr val="4D15E9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8900000" scaled="1"/>
              <a:tileRect/>
            </a:gradFill>
            <a:ln w="3175">
              <a:solidFill>
                <a:srgbClr val="612EEC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niaa-hsrc.org.uk/HSRC_hom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png"/><Relationship Id="rId4" Type="http://schemas.openxmlformats.org/officeDocument/2006/relationships/hyperlink" Target="http://www.nationalauditprojects.org.uk/NAP_home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Moderator@nap6.ac.uk" TargetMode="External"/><Relationship Id="rId2" Type="http://schemas.openxmlformats.org/officeDocument/2006/relationships/hyperlink" Target="mailto:nap6@rcoa.ac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ationalauditprojects.org.uk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6400" y="1916112"/>
            <a:ext cx="55118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7300" b="1" dirty="0" smtClean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NAP6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dirty="0" smtClean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4000" b="1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erioperative Anaphylaxis</a:t>
            </a:r>
            <a:endParaRPr lang="en-US" sz="4000" b="1" dirty="0">
              <a:solidFill>
                <a:srgbClr val="7030A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3911652"/>
            <a:ext cx="64008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The Royal College of Anaesthetists’ 6</a:t>
            </a:r>
            <a:r>
              <a:rPr lang="en-US" b="1" baseline="30000" dirty="0" smtClean="0">
                <a:solidFill>
                  <a:schemeClr val="tx1"/>
                </a:solidFill>
              </a:rPr>
              <a:t>th</a:t>
            </a:r>
            <a:r>
              <a:rPr lang="en-US" b="1" dirty="0" smtClean="0">
                <a:solidFill>
                  <a:schemeClr val="tx1"/>
                </a:solidFill>
              </a:rPr>
              <a:t> National Audit Project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Starting on 5</a:t>
            </a:r>
            <a:r>
              <a:rPr lang="en-US" b="1" baseline="30000" dirty="0" smtClean="0">
                <a:solidFill>
                  <a:schemeClr val="tx1"/>
                </a:solidFill>
              </a:rPr>
              <a:t>th</a:t>
            </a:r>
            <a:r>
              <a:rPr lang="en-US" b="1" dirty="0" smtClean="0">
                <a:solidFill>
                  <a:schemeClr val="tx1"/>
                </a:solidFill>
              </a:rPr>
              <a:t> February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2016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10" descr="HSRC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183" y="341313"/>
            <a:ext cx="1798030" cy="1107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NAP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593" y="2068513"/>
            <a:ext cx="15811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150" y="326683"/>
            <a:ext cx="958083" cy="1149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523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Should I report this case to NAP6?</a:t>
            </a:r>
            <a:endParaRPr lang="en-US" sz="36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211707"/>
              </p:ext>
            </p:extLst>
          </p:nvPr>
        </p:nvGraphicFramePr>
        <p:xfrm>
          <a:off x="863076" y="1385455"/>
          <a:ext cx="5306309" cy="4031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6169385" y="3227329"/>
            <a:ext cx="87280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7057127" y="2784765"/>
            <a:ext cx="1801091" cy="872837"/>
          </a:xfrm>
          <a:prstGeom prst="roundRect">
            <a:avLst/>
          </a:prstGeo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Do NOT</a:t>
            </a:r>
          </a:p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report </a:t>
            </a:r>
            <a:endParaRPr lang="en-GB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169385" y="1773382"/>
            <a:ext cx="1773347" cy="10113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207516" y="3657602"/>
            <a:ext cx="1773347" cy="8451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907899" y="5403271"/>
            <a:ext cx="3305513" cy="98367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149071" y="5569526"/>
            <a:ext cx="38533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Report to NAP6</a:t>
            </a:r>
            <a:endParaRPr lang="en-GB" sz="3200" dirty="0"/>
          </a:p>
        </p:txBody>
      </p:sp>
      <p:sp>
        <p:nvSpPr>
          <p:cNvPr id="22" name="Rectangle 21"/>
          <p:cNvSpPr/>
          <p:nvPr/>
        </p:nvSpPr>
        <p:spPr>
          <a:xfrm>
            <a:off x="6548548" y="4283964"/>
            <a:ext cx="545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No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6554479" y="2765664"/>
            <a:ext cx="545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No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6563834" y="1565199"/>
            <a:ext cx="545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No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42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33" y="2545960"/>
            <a:ext cx="7916664" cy="231997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Baseline </a:t>
            </a:r>
            <a:r>
              <a:rPr lang="en-US" sz="2800" b="1" dirty="0" smtClean="0"/>
              <a:t>Survey for NHS Hospitals only (only the Brief </a:t>
            </a:r>
            <a:r>
              <a:rPr lang="en-US" sz="2800" b="1" dirty="0" err="1" smtClean="0"/>
              <a:t>Organisational</a:t>
            </a:r>
            <a:r>
              <a:rPr lang="en-US" sz="2800" b="1" dirty="0" smtClean="0"/>
              <a:t> Survey will apply to independent hospitals)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Main data collection period – Core Project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Activity (Allergen) Survey</a:t>
            </a:r>
            <a:endParaRPr lang="en-US" sz="28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21012"/>
            <a:ext cx="8229600" cy="859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7030A0"/>
                </a:solidFill>
              </a:rPr>
              <a:t>The 3 parts of NAP6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562" y="2268466"/>
            <a:ext cx="7586943" cy="2826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Part 1: Brief </a:t>
            </a:r>
            <a:r>
              <a:rPr lang="en-US" sz="2800" b="1" dirty="0" err="1" smtClean="0"/>
              <a:t>Organisational</a:t>
            </a:r>
            <a:r>
              <a:rPr lang="en-US" sz="2800" b="1" dirty="0" smtClean="0"/>
              <a:t> </a:t>
            </a:r>
            <a:r>
              <a:rPr lang="en-US" sz="2800" b="1" dirty="0" smtClean="0"/>
              <a:t>Survey</a:t>
            </a:r>
          </a:p>
          <a:p>
            <a:pPr lvl="1" indent="-382588">
              <a:buFont typeface="Courier New" panose="02070309020205020404" pitchFamily="49" charset="0"/>
              <a:buChar char="o"/>
            </a:pPr>
            <a:r>
              <a:rPr lang="en-US" sz="2600" dirty="0" smtClean="0"/>
              <a:t>A survey of anaphylaxis preparedness and reporting practices in hospital </a:t>
            </a:r>
            <a:r>
              <a:rPr lang="en-US" sz="2600" dirty="0" err="1" smtClean="0"/>
              <a:t>organisations</a:t>
            </a:r>
            <a:endParaRPr lang="en-US" sz="2600" dirty="0" smtClean="0"/>
          </a:p>
          <a:p>
            <a:pPr lvl="1" indent="-382588">
              <a:buFont typeface="Courier New" panose="02070309020205020404" pitchFamily="49" charset="0"/>
              <a:buChar char="o"/>
            </a:pPr>
            <a:r>
              <a:rPr lang="en-US" sz="2600" dirty="0" smtClean="0"/>
              <a:t>Completed by the Local Coordinators on-line</a:t>
            </a: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21012"/>
            <a:ext cx="8229600" cy="859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 smtClean="0">
                <a:solidFill>
                  <a:srgbClr val="7030A0"/>
                </a:solidFill>
              </a:rPr>
              <a:t>NAP6 </a:t>
            </a:r>
            <a:r>
              <a:rPr lang="en-GB" sz="3600" b="1" dirty="0">
                <a:solidFill>
                  <a:srgbClr val="7030A0"/>
                </a:solidFill>
              </a:rPr>
              <a:t>in the independent sector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136" y="1293778"/>
            <a:ext cx="7586943" cy="4727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Part 2: Main data collection period – Core Project</a:t>
            </a:r>
          </a:p>
          <a:p>
            <a:pPr lvl="1" indent="-382588">
              <a:buFont typeface="Courier New" panose="02070309020205020404" pitchFamily="49" charset="0"/>
              <a:buChar char="o"/>
            </a:pPr>
            <a:r>
              <a:rPr lang="en-US" sz="2600" dirty="0"/>
              <a:t>9</a:t>
            </a:r>
            <a:r>
              <a:rPr lang="en-US" sz="2600" dirty="0" smtClean="0"/>
              <a:t> month period from February 2016</a:t>
            </a:r>
          </a:p>
          <a:p>
            <a:pPr lvl="1" indent="-382588">
              <a:buFont typeface="Courier New" panose="02070309020205020404" pitchFamily="49" charset="0"/>
              <a:buChar char="o"/>
            </a:pPr>
            <a:r>
              <a:rPr lang="en-US" sz="2600" dirty="0" smtClean="0"/>
              <a:t>Web-based, </a:t>
            </a:r>
            <a:r>
              <a:rPr lang="en-US" sz="2600" dirty="0" err="1" smtClean="0"/>
              <a:t>anonymised</a:t>
            </a:r>
            <a:endParaRPr lang="en-US" sz="2600" dirty="0" smtClean="0"/>
          </a:p>
          <a:p>
            <a:pPr lvl="1" indent="-382588">
              <a:buFont typeface="Courier New" panose="02070309020205020404" pitchFamily="49" charset="0"/>
              <a:buChar char="o"/>
            </a:pPr>
            <a:r>
              <a:rPr lang="en-US" sz="2600" dirty="0" smtClean="0"/>
              <a:t>Cases reported by the most senior anaesthetist involved, to avoid multiple-reporting</a:t>
            </a:r>
          </a:p>
          <a:p>
            <a:pPr lvl="1" indent="-382588">
              <a:buFont typeface="Courier New" panose="02070309020205020404" pitchFamily="49" charset="0"/>
              <a:buChar char="o"/>
            </a:pPr>
            <a:r>
              <a:rPr lang="en-US" sz="2600" dirty="0" smtClean="0"/>
              <a:t>via hospital NAP6 Local Coordinator (LC) liaising with all </a:t>
            </a:r>
            <a:r>
              <a:rPr lang="en-US" sz="2600" dirty="0" err="1" smtClean="0"/>
              <a:t>anaesthetists</a:t>
            </a:r>
            <a:r>
              <a:rPr lang="en-US" sz="2600" dirty="0" smtClean="0"/>
              <a:t> involved in the case</a:t>
            </a:r>
          </a:p>
          <a:p>
            <a:pPr marL="982663" lvl="2" indent="-263525">
              <a:tabLst>
                <a:tab pos="1527175" algn="l"/>
              </a:tabLst>
            </a:pPr>
            <a:r>
              <a:rPr lang="en-US" dirty="0" smtClean="0"/>
              <a:t> A – 	The anaphylactic event</a:t>
            </a:r>
          </a:p>
          <a:p>
            <a:pPr marL="982663" lvl="2" indent="-263525">
              <a:tabLst>
                <a:tab pos="1527175" algn="l"/>
              </a:tabLst>
            </a:pPr>
            <a:r>
              <a:rPr lang="en-US" dirty="0" smtClean="0"/>
              <a:t> B – 	Information received from the allergy clinic 	following investigation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21012"/>
            <a:ext cx="8229600" cy="859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 smtClean="0">
                <a:solidFill>
                  <a:srgbClr val="7030A0"/>
                </a:solidFill>
              </a:rPr>
              <a:t>NAP6 </a:t>
            </a:r>
            <a:r>
              <a:rPr lang="en-GB" sz="3600" b="1" dirty="0">
                <a:solidFill>
                  <a:srgbClr val="7030A0"/>
                </a:solidFill>
              </a:rPr>
              <a:t>in the independent sector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21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668" y="1276982"/>
            <a:ext cx="7821038" cy="468354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b="1" dirty="0" smtClean="0"/>
              <a:t>Part 3: Activity (Allergen) Survey</a:t>
            </a:r>
          </a:p>
          <a:p>
            <a:pPr lvl="1" indent="-469900">
              <a:buFont typeface="Courier New" panose="02070309020205020404" pitchFamily="49" charset="0"/>
              <a:buChar char="o"/>
            </a:pPr>
            <a:r>
              <a:rPr lang="en-US" dirty="0" smtClean="0"/>
              <a:t>Spring 2016</a:t>
            </a:r>
          </a:p>
          <a:p>
            <a:pPr lvl="1" indent="-469900">
              <a:buFont typeface="Courier New" panose="02070309020205020404" pitchFamily="49" charset="0"/>
              <a:buChar char="o"/>
            </a:pPr>
            <a:r>
              <a:rPr lang="en-US" dirty="0" smtClean="0"/>
              <a:t>To quantify exposure to a range of potential allergens during </a:t>
            </a:r>
            <a:r>
              <a:rPr lang="en-US" dirty="0" err="1" smtClean="0"/>
              <a:t>anaesthesia</a:t>
            </a:r>
            <a:r>
              <a:rPr lang="en-US" dirty="0" smtClean="0"/>
              <a:t>/sedation</a:t>
            </a:r>
          </a:p>
          <a:p>
            <a:pPr lvl="1" indent="-469900">
              <a:buFont typeface="Courier New" panose="02070309020205020404" pitchFamily="49" charset="0"/>
              <a:buChar char="o"/>
            </a:pPr>
            <a:r>
              <a:rPr lang="en-US" dirty="0" smtClean="0"/>
              <a:t>All </a:t>
            </a:r>
            <a:r>
              <a:rPr lang="en-US" dirty="0" err="1" smtClean="0"/>
              <a:t>anaesthetists</a:t>
            </a:r>
            <a:r>
              <a:rPr lang="en-US" dirty="0" smtClean="0"/>
              <a:t>, including trainees</a:t>
            </a:r>
          </a:p>
          <a:p>
            <a:pPr lvl="1" indent="-469900">
              <a:buFont typeface="Courier New" panose="02070309020205020404" pitchFamily="49" charset="0"/>
              <a:buChar char="o"/>
            </a:pPr>
            <a:r>
              <a:rPr lang="en-US" dirty="0" smtClean="0"/>
              <a:t>Paper questionnaire – completed for every patient</a:t>
            </a:r>
          </a:p>
          <a:p>
            <a:pPr lvl="1" indent="-469900">
              <a:buFont typeface="Courier New" panose="02070309020205020404" pitchFamily="49" charset="0"/>
              <a:buChar char="o"/>
            </a:pPr>
            <a:r>
              <a:rPr lang="en-US" dirty="0" smtClean="0"/>
              <a:t>2 day period (</a:t>
            </a:r>
            <a:r>
              <a:rPr lang="en-US" dirty="0" err="1" smtClean="0"/>
              <a:t>randomised</a:t>
            </a:r>
            <a:r>
              <a:rPr lang="en-US" dirty="0" smtClean="0"/>
              <a:t> to individual hospitals)</a:t>
            </a:r>
          </a:p>
          <a:p>
            <a:pPr lvl="1" indent="-469900">
              <a:buFont typeface="Courier New" panose="02070309020205020404" pitchFamily="49" charset="0"/>
              <a:buChar char="o"/>
            </a:pPr>
            <a:r>
              <a:rPr lang="en-US" dirty="0" smtClean="0"/>
              <a:t>LCs collect completed questionnaires &amp; return to the RCoA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21012"/>
            <a:ext cx="8229600" cy="859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 smtClean="0">
                <a:solidFill>
                  <a:srgbClr val="7030A0"/>
                </a:solidFill>
              </a:rPr>
              <a:t>NAP6 </a:t>
            </a:r>
            <a:r>
              <a:rPr lang="en-GB" sz="3600" b="1" dirty="0">
                <a:solidFill>
                  <a:srgbClr val="7030A0"/>
                </a:solidFill>
              </a:rPr>
              <a:t>in the independent sector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8783" y="2135112"/>
            <a:ext cx="1993902" cy="1439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0798" y="2135113"/>
            <a:ext cx="1679222" cy="1439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" name="Group 60"/>
          <p:cNvGrpSpPr/>
          <p:nvPr/>
        </p:nvGrpSpPr>
        <p:grpSpPr>
          <a:xfrm>
            <a:off x="-1511554" y="3995377"/>
            <a:ext cx="10276838" cy="596900"/>
            <a:chOff x="406400" y="4724400"/>
            <a:chExt cx="8348663" cy="596900"/>
          </a:xfrm>
        </p:grpSpPr>
        <p:pic>
          <p:nvPicPr>
            <p:cNvPr id="14358" name="Picture 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2675" y="4724400"/>
              <a:ext cx="738188" cy="48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9" name="Picture 2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71813" y="4724400"/>
              <a:ext cx="738187" cy="48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0" name="Picture 2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79838" y="4724400"/>
              <a:ext cx="738187" cy="48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1" name="Picture 2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87863" y="4724400"/>
              <a:ext cx="738187" cy="48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2" name="Picture 2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07000" y="4724400"/>
              <a:ext cx="738188" cy="48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3" name="Picture 2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915025" y="4724400"/>
              <a:ext cx="738188" cy="48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4" name="Picture 3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23050" y="4724400"/>
              <a:ext cx="738188" cy="48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5" name="Picture 3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331075" y="4724400"/>
              <a:ext cx="738188" cy="48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6" name="Picture 3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016875" y="4724400"/>
              <a:ext cx="738188" cy="596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7" name="Text Box 33"/>
            <p:cNvSpPr txBox="1">
              <a:spLocks noChangeArrowheads="1"/>
            </p:cNvSpPr>
            <p:nvPr/>
          </p:nvSpPr>
          <p:spPr bwMode="auto">
            <a:xfrm>
              <a:off x="406400" y="4822825"/>
              <a:ext cx="18473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400" dirty="0">
                <a:latin typeface="Calibri" pitchFamily="-111" charset="0"/>
              </a:endParaRPr>
            </a:p>
          </p:txBody>
        </p:sp>
        <p:sp>
          <p:nvSpPr>
            <p:cNvPr id="14368" name="Text Box 34"/>
            <p:cNvSpPr txBox="1">
              <a:spLocks noChangeArrowheads="1"/>
            </p:cNvSpPr>
            <p:nvPr/>
          </p:nvSpPr>
          <p:spPr bwMode="auto">
            <a:xfrm>
              <a:off x="1133475" y="4822825"/>
              <a:ext cx="18473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400" dirty="0">
                <a:latin typeface="Calibri" pitchFamily="-111" charset="0"/>
              </a:endParaRPr>
            </a:p>
          </p:txBody>
        </p:sp>
        <p:sp>
          <p:nvSpPr>
            <p:cNvPr id="14370" name="Text Box 36"/>
            <p:cNvSpPr txBox="1">
              <a:spLocks noChangeArrowheads="1"/>
            </p:cNvSpPr>
            <p:nvPr/>
          </p:nvSpPr>
          <p:spPr bwMode="auto">
            <a:xfrm>
              <a:off x="2517775" y="4822825"/>
              <a:ext cx="44818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Calibri" pitchFamily="-111" charset="0"/>
                </a:rPr>
                <a:t>Feb</a:t>
              </a:r>
              <a:endParaRPr lang="en-US" sz="1400" dirty="0">
                <a:latin typeface="Calibri" pitchFamily="-111" charset="0"/>
              </a:endParaRPr>
            </a:p>
          </p:txBody>
        </p:sp>
        <p:sp>
          <p:nvSpPr>
            <p:cNvPr id="14371" name="Text Box 37"/>
            <p:cNvSpPr txBox="1">
              <a:spLocks noChangeArrowheads="1"/>
            </p:cNvSpPr>
            <p:nvPr/>
          </p:nvSpPr>
          <p:spPr bwMode="auto">
            <a:xfrm>
              <a:off x="3254375" y="4822825"/>
              <a:ext cx="49244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Calibri" pitchFamily="-111" charset="0"/>
                </a:rPr>
                <a:t>Mar</a:t>
              </a:r>
              <a:endParaRPr lang="en-US" sz="1400" dirty="0">
                <a:latin typeface="Calibri" pitchFamily="-111" charset="0"/>
              </a:endParaRPr>
            </a:p>
          </p:txBody>
        </p:sp>
        <p:sp>
          <p:nvSpPr>
            <p:cNvPr id="14372" name="Text Box 38"/>
            <p:cNvSpPr txBox="1">
              <a:spLocks noChangeArrowheads="1"/>
            </p:cNvSpPr>
            <p:nvPr/>
          </p:nvSpPr>
          <p:spPr bwMode="auto">
            <a:xfrm>
              <a:off x="3956294" y="4811017"/>
              <a:ext cx="44546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Calibri" pitchFamily="-111" charset="0"/>
                </a:rPr>
                <a:t>Apr</a:t>
              </a:r>
              <a:endParaRPr lang="en-US" sz="1400" dirty="0">
                <a:latin typeface="Calibri" pitchFamily="-111" charset="0"/>
              </a:endParaRPr>
            </a:p>
          </p:txBody>
        </p:sp>
        <p:sp>
          <p:nvSpPr>
            <p:cNvPr id="14373" name="Text Box 39"/>
            <p:cNvSpPr txBox="1">
              <a:spLocks noChangeArrowheads="1"/>
            </p:cNvSpPr>
            <p:nvPr/>
          </p:nvSpPr>
          <p:spPr bwMode="auto">
            <a:xfrm>
              <a:off x="4664075" y="4822825"/>
              <a:ext cx="50209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Calibri" pitchFamily="-111" charset="0"/>
                </a:rPr>
                <a:t>May</a:t>
              </a:r>
              <a:endParaRPr lang="en-US" sz="1400" dirty="0">
                <a:latin typeface="Calibri" pitchFamily="-111" charset="0"/>
              </a:endParaRPr>
            </a:p>
          </p:txBody>
        </p:sp>
        <p:sp>
          <p:nvSpPr>
            <p:cNvPr id="14374" name="Text Box 40"/>
            <p:cNvSpPr txBox="1">
              <a:spLocks noChangeArrowheads="1"/>
            </p:cNvSpPr>
            <p:nvPr/>
          </p:nvSpPr>
          <p:spPr bwMode="auto">
            <a:xfrm>
              <a:off x="5349875" y="4822825"/>
              <a:ext cx="51989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Calibri" pitchFamily="-111" charset="0"/>
                </a:rPr>
                <a:t>June</a:t>
              </a:r>
              <a:endParaRPr lang="en-US" sz="1400" dirty="0">
                <a:latin typeface="Calibri" pitchFamily="-111" charset="0"/>
              </a:endParaRPr>
            </a:p>
          </p:txBody>
        </p:sp>
        <p:sp>
          <p:nvSpPr>
            <p:cNvPr id="14375" name="Text Box 41"/>
            <p:cNvSpPr txBox="1">
              <a:spLocks noChangeArrowheads="1"/>
            </p:cNvSpPr>
            <p:nvPr/>
          </p:nvSpPr>
          <p:spPr bwMode="auto">
            <a:xfrm>
              <a:off x="6035675" y="4822825"/>
              <a:ext cx="45870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Calibri" pitchFamily="-111" charset="0"/>
                </a:rPr>
                <a:t>July</a:t>
              </a:r>
              <a:endParaRPr lang="en-US" sz="1400" dirty="0">
                <a:latin typeface="Calibri" pitchFamily="-111" charset="0"/>
              </a:endParaRPr>
            </a:p>
          </p:txBody>
        </p:sp>
        <p:sp>
          <p:nvSpPr>
            <p:cNvPr id="14376" name="Text Box 42"/>
            <p:cNvSpPr txBox="1">
              <a:spLocks noChangeArrowheads="1"/>
            </p:cNvSpPr>
            <p:nvPr/>
          </p:nvSpPr>
          <p:spPr bwMode="auto">
            <a:xfrm>
              <a:off x="6721475" y="4822825"/>
              <a:ext cx="46738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Calibri" pitchFamily="-111" charset="0"/>
                </a:rPr>
                <a:t>Aug</a:t>
              </a:r>
              <a:endParaRPr lang="en-US" sz="1400" dirty="0">
                <a:latin typeface="Calibri" pitchFamily="-111" charset="0"/>
              </a:endParaRPr>
            </a:p>
          </p:txBody>
        </p:sp>
        <p:sp>
          <p:nvSpPr>
            <p:cNvPr id="14377" name="Text Box 43"/>
            <p:cNvSpPr txBox="1">
              <a:spLocks noChangeArrowheads="1"/>
            </p:cNvSpPr>
            <p:nvPr/>
          </p:nvSpPr>
          <p:spPr bwMode="auto">
            <a:xfrm>
              <a:off x="7407275" y="4822825"/>
              <a:ext cx="51016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Calibri" pitchFamily="-111" charset="0"/>
                </a:rPr>
                <a:t>Sept</a:t>
              </a:r>
              <a:endParaRPr lang="en-US" sz="1400" dirty="0">
                <a:latin typeface="Calibri" pitchFamily="-111" charset="0"/>
              </a:endParaRPr>
            </a:p>
          </p:txBody>
        </p:sp>
        <p:sp>
          <p:nvSpPr>
            <p:cNvPr id="14378" name="Text Box 44"/>
            <p:cNvSpPr txBox="1">
              <a:spLocks noChangeArrowheads="1"/>
            </p:cNvSpPr>
            <p:nvPr/>
          </p:nvSpPr>
          <p:spPr bwMode="auto">
            <a:xfrm>
              <a:off x="8016875" y="4822825"/>
              <a:ext cx="43959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  <a:latin typeface="Calibri" pitchFamily="-111" charset="0"/>
                </a:rPr>
                <a:t>Oct</a:t>
              </a:r>
              <a:endParaRPr lang="en-US" sz="1400" dirty="0">
                <a:solidFill>
                  <a:schemeClr val="bg1"/>
                </a:solidFill>
                <a:latin typeface="Calibri" pitchFamily="-111" charset="0"/>
              </a:endParaRPr>
            </a:p>
          </p:txBody>
        </p:sp>
      </p:grpSp>
      <p:sp>
        <p:nvSpPr>
          <p:cNvPr id="14390" name="Rectangle 56"/>
          <p:cNvSpPr>
            <a:spLocks noChangeArrowheads="1"/>
          </p:cNvSpPr>
          <p:nvPr/>
        </p:nvSpPr>
        <p:spPr bwMode="auto">
          <a:xfrm>
            <a:off x="7315200" y="3429000"/>
            <a:ext cx="546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Calibri" pitchFamily="-111" charset="0"/>
              </a:rPr>
              <a:t>2013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605375" y="1370257"/>
            <a:ext cx="8087774" cy="596900"/>
            <a:chOff x="647700" y="1981200"/>
            <a:chExt cx="8087774" cy="596900"/>
          </a:xfrm>
        </p:grpSpPr>
        <p:pic>
          <p:nvPicPr>
            <p:cNvPr id="14339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832431" y="1981200"/>
              <a:ext cx="7903043" cy="596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94" name="Rectangle 60"/>
            <p:cNvSpPr>
              <a:spLocks noChangeArrowheads="1"/>
            </p:cNvSpPr>
            <p:nvPr/>
          </p:nvSpPr>
          <p:spPr bwMode="auto">
            <a:xfrm>
              <a:off x="647700" y="2087662"/>
              <a:ext cx="18473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 sz="1400" dirty="0">
                <a:latin typeface="Calibri" pitchFamily="-111" charset="0"/>
              </a:endParaRPr>
            </a:p>
          </p:txBody>
        </p:sp>
        <p:sp>
          <p:nvSpPr>
            <p:cNvPr id="14395" name="Rectangle 61"/>
            <p:cNvSpPr>
              <a:spLocks noChangeArrowheads="1"/>
            </p:cNvSpPr>
            <p:nvPr/>
          </p:nvSpPr>
          <p:spPr bwMode="auto">
            <a:xfrm>
              <a:off x="4699000" y="2087662"/>
              <a:ext cx="54864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  <a:latin typeface="Calibri" pitchFamily="-111" charset="0"/>
                </a:rPr>
                <a:t>2016</a:t>
              </a:r>
              <a:endParaRPr lang="en-US" sz="1400" dirty="0">
                <a:solidFill>
                  <a:schemeClr val="bg1"/>
                </a:solidFill>
                <a:latin typeface="Calibri" pitchFamily="-111" charset="0"/>
              </a:endParaRPr>
            </a:p>
          </p:txBody>
        </p:sp>
      </p:grpSp>
      <p:sp>
        <p:nvSpPr>
          <p:cNvPr id="63" name="Text Box 66"/>
          <p:cNvSpPr txBox="1">
            <a:spLocks noChangeArrowheads="1"/>
          </p:cNvSpPr>
          <p:nvPr/>
        </p:nvSpPr>
        <p:spPr bwMode="auto">
          <a:xfrm>
            <a:off x="790798" y="2275103"/>
            <a:ext cx="159833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alibri" pitchFamily="-111" charset="0"/>
              </a:rPr>
              <a:t>Feb 2016</a:t>
            </a:r>
            <a:endParaRPr lang="en-US" sz="800" b="1" dirty="0" smtClean="0">
              <a:latin typeface="Calibri" pitchFamily="-111" charset="0"/>
            </a:endParaRPr>
          </a:p>
          <a:p>
            <a:endParaRPr lang="en-US" sz="800" dirty="0" smtClean="0">
              <a:latin typeface="Calibri" pitchFamily="-111" charset="0"/>
            </a:endParaRPr>
          </a:p>
          <a:p>
            <a:r>
              <a:rPr lang="en-US" dirty="0" err="1" smtClean="0">
                <a:latin typeface="Calibri" pitchFamily="-111" charset="0"/>
              </a:rPr>
              <a:t>Organisational</a:t>
            </a:r>
            <a:r>
              <a:rPr lang="en-US" dirty="0" smtClean="0">
                <a:latin typeface="Calibri" pitchFamily="-111" charset="0"/>
              </a:rPr>
              <a:t> Survey</a:t>
            </a:r>
            <a:endParaRPr lang="en-US" dirty="0">
              <a:latin typeface="Calibri" pitchFamily="-111" charset="0"/>
            </a:endParaRPr>
          </a:p>
        </p:txBody>
      </p:sp>
      <p:pic>
        <p:nvPicPr>
          <p:cNvPr id="66" name="Picture 5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72312" y="3525475"/>
            <a:ext cx="427038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Text Box 66"/>
          <p:cNvSpPr txBox="1">
            <a:spLocks noChangeArrowheads="1"/>
          </p:cNvSpPr>
          <p:nvPr/>
        </p:nvSpPr>
        <p:spPr bwMode="auto">
          <a:xfrm>
            <a:off x="2892839" y="2290587"/>
            <a:ext cx="190896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alibri" pitchFamily="-111" charset="0"/>
              </a:rPr>
              <a:t>April 2016</a:t>
            </a:r>
            <a:endParaRPr lang="en-US" sz="800" b="1" dirty="0" smtClean="0">
              <a:latin typeface="Calibri" pitchFamily="-111" charset="0"/>
            </a:endParaRPr>
          </a:p>
          <a:p>
            <a:endParaRPr lang="en-US" sz="800" b="1" dirty="0" smtClean="0">
              <a:latin typeface="Calibri" pitchFamily="-111" charset="0"/>
            </a:endParaRPr>
          </a:p>
          <a:p>
            <a:r>
              <a:rPr lang="en-US" dirty="0" smtClean="0">
                <a:latin typeface="Calibri" pitchFamily="-111" charset="0"/>
              </a:rPr>
              <a:t>Activity/Allergen Survey</a:t>
            </a:r>
            <a:endParaRPr lang="en-US" dirty="0">
              <a:latin typeface="Calibri" pitchFamily="-111" charset="0"/>
            </a:endParaRPr>
          </a:p>
        </p:txBody>
      </p:sp>
      <p:pic>
        <p:nvPicPr>
          <p:cNvPr id="68" name="Picture 5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55094" y="3525475"/>
            <a:ext cx="427038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4798" y="4707350"/>
            <a:ext cx="7854021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TextBox 69"/>
          <p:cNvSpPr txBox="1"/>
          <p:nvPr/>
        </p:nvSpPr>
        <p:spPr>
          <a:xfrm>
            <a:off x="986828" y="4726871"/>
            <a:ext cx="62206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Start 		- Main Data Collection – Core Project</a:t>
            </a:r>
            <a:endParaRPr lang="en-US" sz="2000" dirty="0"/>
          </a:p>
          <a:p>
            <a:endParaRPr lang="en-US" sz="20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7760230" y="4769900"/>
            <a:ext cx="92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FINISH*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268613" y="5367867"/>
            <a:ext cx="5557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Allergy clinic information collected for further 6 months</a:t>
            </a:r>
            <a:endParaRPr lang="en-US" dirty="0"/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457200" y="321012"/>
            <a:ext cx="8229600" cy="859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7030A0"/>
                </a:solidFill>
              </a:rPr>
              <a:t>NAP6 Timeline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669"/>
            <a:ext cx="8229600" cy="4403565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Contact your Local Coordinator</a:t>
            </a:r>
          </a:p>
          <a:p>
            <a:r>
              <a:rPr lang="en-US" sz="2800" dirty="0" smtClean="0"/>
              <a:t>Obtain as much information as possible concerning the anaphylactic event</a:t>
            </a:r>
          </a:p>
          <a:p>
            <a:r>
              <a:rPr lang="en-US" sz="2800" dirty="0" smtClean="0"/>
              <a:t>LC will email the RCoA NAP6 team and obtain a case-specific ID and password</a:t>
            </a:r>
          </a:p>
          <a:p>
            <a:r>
              <a:rPr lang="en-US" sz="2800" dirty="0" smtClean="0"/>
              <a:t>LC +/- index anaesthetist enter anonymised data via NAP6 website	</a:t>
            </a:r>
          </a:p>
          <a:p>
            <a:pPr lvl="1" indent="-382588">
              <a:buFont typeface="Courier New" panose="02070309020205020404" pitchFamily="49" charset="0"/>
              <a:buChar char="o"/>
            </a:pPr>
            <a:r>
              <a:rPr lang="en-US" sz="2400" dirty="0" smtClean="0"/>
              <a:t>Please select </a:t>
            </a:r>
            <a:r>
              <a:rPr lang="en-US" sz="2400" b="1" dirty="0" smtClean="0"/>
              <a:t>INDEPENDENT SECTOR </a:t>
            </a:r>
            <a:r>
              <a:rPr lang="en-US" sz="2400" dirty="0" smtClean="0"/>
              <a:t>when </a:t>
            </a:r>
            <a:r>
              <a:rPr lang="en-US" sz="2400" dirty="0" smtClean="0"/>
              <a:t>requested on the </a:t>
            </a:r>
            <a:r>
              <a:rPr lang="en-US" sz="2400" dirty="0" err="1" smtClean="0"/>
              <a:t>webtool</a:t>
            </a:r>
            <a:endParaRPr lang="en-US" sz="2400" dirty="0" smtClean="0"/>
          </a:p>
          <a:p>
            <a:pPr lvl="1" indent="-382588">
              <a:buFont typeface="Courier New" panose="02070309020205020404" pitchFamily="49" charset="0"/>
              <a:buChar char="o"/>
            </a:pPr>
            <a:r>
              <a:rPr lang="en-US" sz="2400" dirty="0" smtClean="0"/>
              <a:t>Initial data; as soon as possible after the event</a:t>
            </a:r>
          </a:p>
          <a:p>
            <a:pPr lvl="1" indent="-382588">
              <a:buFont typeface="Courier New" panose="02070309020205020404" pitchFamily="49" charset="0"/>
              <a:buChar char="o"/>
            </a:pPr>
            <a:r>
              <a:rPr lang="en-US" sz="2400" dirty="0" smtClean="0"/>
              <a:t>Results of allergy investigations; immediately after receiving letter(s) from the allergy clinic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21012"/>
            <a:ext cx="8229600" cy="859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7030A0"/>
                </a:solidFill>
              </a:rPr>
              <a:t>How do I report a case to NAP6?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GB" sz="2800" dirty="0" smtClean="0"/>
              <a:t>As in previous </a:t>
            </a:r>
            <a:r>
              <a:rPr lang="en-GB" sz="2800" dirty="0" err="1" smtClean="0"/>
              <a:t>NAPs</a:t>
            </a:r>
            <a:r>
              <a:rPr lang="en-GB" sz="2800" dirty="0" smtClean="0"/>
              <a:t> we have appointed a Moderator. 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GB" sz="2800" dirty="0" smtClean="0"/>
              <a:t>The Moderator will be contactable to discuss cases where there is uncertainty as to whether the case meets inclusion criteria. 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GB" sz="2800" dirty="0" smtClean="0"/>
              <a:t>The Moderator is otherwise not involved with the project and so </a:t>
            </a:r>
            <a:r>
              <a:rPr lang="en-GB" sz="2800" b="1" dirty="0" smtClean="0"/>
              <a:t>all discussions are private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21012"/>
            <a:ext cx="8229600" cy="859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7030A0"/>
                </a:solidFill>
              </a:rPr>
              <a:t>NAP6 Moderator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40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8839"/>
            <a:ext cx="3161489" cy="598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srgbClr val="7030A0"/>
                </a:solidFill>
              </a:rPr>
              <a:t>Local Coordinator:</a:t>
            </a:r>
            <a:endParaRPr lang="en-GB" sz="2800" b="1" dirty="0">
              <a:solidFill>
                <a:srgbClr val="7030A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21012"/>
            <a:ext cx="8229600" cy="859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7030A0"/>
                </a:solidFill>
              </a:rPr>
              <a:t>Contact Details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64597" y="1648840"/>
            <a:ext cx="4717915" cy="59824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sz="2800" dirty="0" smtClean="0"/>
              <a:t>*Add name*</a:t>
            </a:r>
            <a:endParaRPr lang="en-GB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3952" y="3046423"/>
            <a:ext cx="3398201" cy="598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sz="2800" b="1" dirty="0" smtClean="0">
                <a:solidFill>
                  <a:srgbClr val="7030A0"/>
                </a:solidFill>
              </a:rPr>
              <a:t>NAP6 Email Address:</a:t>
            </a:r>
            <a:endParaRPr lang="en-GB" sz="2800" b="1" dirty="0">
              <a:solidFill>
                <a:srgbClr val="7030A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764597" y="3046424"/>
            <a:ext cx="4714667" cy="59824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sz="2800" dirty="0" smtClean="0">
                <a:hlinkClick r:id="rId2"/>
              </a:rPr>
              <a:t>nap6@rcoa.ac.uk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0704" y="3821415"/>
            <a:ext cx="3398201" cy="598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sz="2800" b="1" dirty="0" smtClean="0">
                <a:solidFill>
                  <a:srgbClr val="7030A0"/>
                </a:solidFill>
              </a:rPr>
              <a:t>NAP6 Moderator:</a:t>
            </a:r>
            <a:endParaRPr lang="en-GB" sz="2800" b="1" dirty="0">
              <a:solidFill>
                <a:srgbClr val="7030A0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761349" y="3821416"/>
            <a:ext cx="4714667" cy="59824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sz="2800" dirty="0" smtClean="0">
                <a:hlinkClick r:id="rId3"/>
              </a:rPr>
              <a:t>Moderator@nap6.ac.uk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184" y="4606135"/>
            <a:ext cx="3398201" cy="598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sz="2800" b="1" dirty="0" smtClean="0">
                <a:solidFill>
                  <a:srgbClr val="7030A0"/>
                </a:solidFill>
              </a:rPr>
              <a:t>NAP Website:</a:t>
            </a:r>
            <a:endParaRPr lang="en-GB" sz="2800" b="1" dirty="0">
              <a:solidFill>
                <a:srgbClr val="7030A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767828" y="4606136"/>
            <a:ext cx="5249711" cy="59824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 smtClean="0">
                <a:hlinkClick r:id="rId4"/>
              </a:rPr>
              <a:t>www.nationalauditprojects.org.uk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761349" y="2268184"/>
            <a:ext cx="4717915" cy="59824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sz="2800" dirty="0" smtClean="0"/>
              <a:t>*Add Email Address*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6686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1672055"/>
            <a:ext cx="8229600" cy="4289063"/>
          </a:xfrm>
        </p:spPr>
        <p:txBody>
          <a:bodyPr>
            <a:normAutofit fontScale="92500" lnSpcReduction="20000"/>
          </a:bodyPr>
          <a:lstStyle/>
          <a:p>
            <a:pPr marL="623888" indent="-514350" eaLnBrk="1" hangingPunct="1"/>
            <a:r>
              <a:rPr lang="en-GB" altLang="en-US" sz="2800" dirty="0" smtClean="0"/>
              <a:t>Examine infrequent adverse events/outcomes related to anaesthetic practice</a:t>
            </a:r>
          </a:p>
          <a:p>
            <a:pPr marL="623888" indent="-514350" eaLnBrk="1" hangingPunct="1"/>
            <a:r>
              <a:rPr lang="en-GB" altLang="en-US" sz="2800" dirty="0" smtClean="0"/>
              <a:t>Produce recommendation relating to their prevention, identification and management</a:t>
            </a:r>
          </a:p>
          <a:p>
            <a:pPr marL="623888" indent="-514350" eaLnBrk="1" hangingPunct="1">
              <a:spcAft>
                <a:spcPts val="600"/>
              </a:spcAft>
            </a:pPr>
            <a:r>
              <a:rPr lang="en-GB" altLang="en-US" sz="2800" dirty="0" smtClean="0"/>
              <a:t>Long-term aim = improve safety &amp; patient outcomes</a:t>
            </a:r>
            <a:endParaRPr lang="en-US" altLang="en-US" sz="2800" dirty="0" smtClean="0"/>
          </a:p>
          <a:p>
            <a:pPr marL="623888" indent="-514350" eaLnBrk="1" hangingPunct="1">
              <a:buFont typeface="Wingdings 3" pitchFamily="18" charset="2"/>
              <a:buNone/>
            </a:pPr>
            <a:endParaRPr lang="en-GB" altLang="en-US" sz="1900" b="1" i="1" dirty="0" smtClean="0">
              <a:solidFill>
                <a:srgbClr val="7030A0"/>
              </a:solidFill>
            </a:endParaRPr>
          </a:p>
          <a:p>
            <a:pPr marL="623888" indent="-514350" eaLnBrk="1" hangingPunct="1">
              <a:buFont typeface="Wingdings 3" pitchFamily="18" charset="2"/>
              <a:buNone/>
            </a:pPr>
            <a:r>
              <a:rPr lang="en-GB" altLang="en-US" sz="2800" b="1" i="1" dirty="0" smtClean="0">
                <a:solidFill>
                  <a:srgbClr val="7030A0"/>
                </a:solidFill>
              </a:rPr>
              <a:t>Criteria: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en-GB" altLang="en-US" sz="2800" dirty="0"/>
              <a:t>Important to patients</a:t>
            </a:r>
            <a:endParaRPr lang="en-US" altLang="en-US" sz="2800" dirty="0"/>
          </a:p>
          <a:p>
            <a:pPr marL="623888" indent="-514350" eaLnBrk="1" hangingPunct="1">
              <a:buFont typeface="Lucida Sans Unicode" pitchFamily="34" charset="0"/>
              <a:buAutoNum type="arabicPeriod"/>
            </a:pPr>
            <a:r>
              <a:rPr lang="en-GB" altLang="en-US" sz="2800" dirty="0" smtClean="0"/>
              <a:t>Important to anaesthetic community</a:t>
            </a:r>
          </a:p>
          <a:p>
            <a:pPr marL="623888" indent="-514350" eaLnBrk="1" hangingPunct="1">
              <a:buFont typeface="Lucida Sans Unicode" pitchFamily="34" charset="0"/>
              <a:buAutoNum type="arabicPeriod"/>
            </a:pPr>
            <a:r>
              <a:rPr lang="en-GB" altLang="en-US" sz="2800" dirty="0" smtClean="0"/>
              <a:t>Current uncertainty</a:t>
            </a:r>
          </a:p>
          <a:p>
            <a:pPr marL="623888" indent="-514350" eaLnBrk="1" hangingPunct="1">
              <a:buFont typeface="Lucida Sans Unicode" pitchFamily="34" charset="0"/>
              <a:buAutoNum type="arabicPeriod"/>
            </a:pPr>
            <a:r>
              <a:rPr lang="en-GB" altLang="en-US" sz="2800" dirty="0" smtClean="0"/>
              <a:t>Rare event</a:t>
            </a:r>
          </a:p>
          <a:p>
            <a:pPr marL="623888" indent="-514350" eaLnBrk="1" hangingPunct="1">
              <a:buFont typeface="Lucida Sans Unicode" pitchFamily="34" charset="0"/>
              <a:buAutoNum type="arabicPeriod"/>
            </a:pPr>
            <a:endParaRPr lang="en-US" altLang="en-US" sz="2400" dirty="0" smtClean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rgbClr val="7030A0"/>
                </a:solidFill>
                <a:ea typeface="+mj-ea"/>
              </a:rPr>
              <a:t>What are the National Audit Projects (NAPs)?</a:t>
            </a:r>
            <a:endParaRPr lang="en-US" sz="3600" b="1" dirty="0">
              <a:solidFill>
                <a:srgbClr val="7030A0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2651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</a:rPr>
              <a:t>Changes from the last NAP project</a:t>
            </a:r>
            <a:endParaRPr lang="en-GB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433" y="1694204"/>
            <a:ext cx="8229600" cy="2837329"/>
          </a:xfrm>
        </p:spPr>
        <p:txBody>
          <a:bodyPr>
            <a:normAutofit lnSpcReduction="10000"/>
          </a:bodyPr>
          <a:lstStyle/>
          <a:p>
            <a:endParaRPr lang="en-GB" sz="1400" dirty="0" smtClean="0"/>
          </a:p>
          <a:p>
            <a:r>
              <a:rPr lang="en-GB" dirty="0" smtClean="0"/>
              <a:t>Main principles the same but ..</a:t>
            </a:r>
          </a:p>
          <a:p>
            <a:pPr lvl="1"/>
            <a:r>
              <a:rPr lang="en-GB" dirty="0" smtClean="0"/>
              <a:t>Move to on-line baseline survey (not paper)</a:t>
            </a:r>
          </a:p>
          <a:p>
            <a:pPr lvl="1"/>
            <a:r>
              <a:rPr lang="en-GB" dirty="0" smtClean="0"/>
              <a:t>Return to simpler format of NAP3 and NAP4</a:t>
            </a:r>
          </a:p>
          <a:p>
            <a:pPr lvl="1"/>
            <a:r>
              <a:rPr lang="en-GB" dirty="0" smtClean="0"/>
              <a:t>Ireland not taking part </a:t>
            </a:r>
          </a:p>
          <a:p>
            <a:pPr lvl="1"/>
            <a:r>
              <a:rPr lang="en-GB" dirty="0" smtClean="0"/>
              <a:t>Some Independent Sector hospitals participating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8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What is NAP6?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4315"/>
            <a:ext cx="8376834" cy="3740285"/>
          </a:xfrm>
        </p:spPr>
        <p:txBody>
          <a:bodyPr>
            <a:normAutofit/>
          </a:bodyPr>
          <a:lstStyle/>
          <a:p>
            <a:r>
              <a:rPr lang="en-US" sz="2600" dirty="0" smtClean="0"/>
              <a:t>A 1 year project in all UK NHS hospitals</a:t>
            </a:r>
          </a:p>
          <a:p>
            <a:r>
              <a:rPr lang="en-US" sz="2600" dirty="0" smtClean="0"/>
              <a:t>A 9 month project in some Independent Sector </a:t>
            </a:r>
            <a:r>
              <a:rPr lang="en-US" sz="2600" dirty="0"/>
              <a:t>h</a:t>
            </a:r>
            <a:r>
              <a:rPr lang="en-US" sz="2600" dirty="0" smtClean="0"/>
              <a:t>ospitals </a:t>
            </a:r>
          </a:p>
          <a:p>
            <a:r>
              <a:rPr lang="en-US" sz="2600" dirty="0" smtClean="0"/>
              <a:t>Recording all aspects of </a:t>
            </a:r>
            <a:r>
              <a:rPr lang="en-US" sz="2600" b="1" dirty="0" smtClean="0"/>
              <a:t>severe</a:t>
            </a:r>
            <a:r>
              <a:rPr lang="en-US" sz="2600" dirty="0" smtClean="0"/>
              <a:t> </a:t>
            </a:r>
            <a:r>
              <a:rPr lang="en-US" sz="2600" b="1" dirty="0" smtClean="0"/>
              <a:t>perioperative anaphylaxis </a:t>
            </a:r>
            <a:r>
              <a:rPr lang="en-US" sz="2600" dirty="0" smtClean="0"/>
              <a:t>on a case-by-case basis</a:t>
            </a:r>
          </a:p>
          <a:p>
            <a:r>
              <a:rPr lang="en-US" sz="2600" dirty="0" smtClean="0"/>
              <a:t>Adult and </a:t>
            </a:r>
            <a:r>
              <a:rPr lang="en-US" sz="2600" dirty="0" err="1" smtClean="0"/>
              <a:t>paediatric</a:t>
            </a:r>
            <a:endParaRPr lang="en-US" sz="2600" dirty="0" smtClean="0"/>
          </a:p>
          <a:p>
            <a:r>
              <a:rPr lang="en-US" sz="2600" dirty="0" smtClean="0"/>
              <a:t>Auditing management and investigation against national guidelines</a:t>
            </a:r>
          </a:p>
          <a:p>
            <a:r>
              <a:rPr lang="en-US" sz="2600" dirty="0" smtClean="0"/>
              <a:t>Collaborative – with </a:t>
            </a:r>
            <a:r>
              <a:rPr lang="en-US" sz="2600" b="1" dirty="0" smtClean="0"/>
              <a:t>allergists and clinical immunologists</a:t>
            </a:r>
            <a:endParaRPr lang="en-US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What is Anaphylaxis?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11625"/>
            <a:ext cx="8229600" cy="4398690"/>
          </a:xfrm>
        </p:spPr>
        <p:txBody>
          <a:bodyPr>
            <a:normAutofit/>
          </a:bodyPr>
          <a:lstStyle/>
          <a:p>
            <a:r>
              <a:rPr lang="en-GB" sz="2600" dirty="0" smtClean="0"/>
              <a:t>A severe, life-threatening, generalized or systemic hypersensitivity reaction</a:t>
            </a:r>
          </a:p>
          <a:p>
            <a:r>
              <a:rPr lang="en-GB" sz="2600" dirty="0" smtClean="0"/>
              <a:t>Usually allergic (Type 1, </a:t>
            </a:r>
            <a:r>
              <a:rPr lang="en-GB" sz="2600" dirty="0" err="1" smtClean="0"/>
              <a:t>IgE</a:t>
            </a:r>
            <a:r>
              <a:rPr lang="en-GB" sz="2600" dirty="0" smtClean="0"/>
              <a:t>-mediated) but sometimes non-allergic</a:t>
            </a:r>
          </a:p>
          <a:p>
            <a:r>
              <a:rPr lang="en-GB" sz="2600" dirty="0" smtClean="0"/>
              <a:t>Massive release of mediators from mast cells and basophils</a:t>
            </a:r>
          </a:p>
          <a:p>
            <a:r>
              <a:rPr lang="en-GB" sz="2600" dirty="0" smtClean="0"/>
              <a:t>Spectrum of clinical features, but only Grade 3 or greater is actually life-threatening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What is the NAP6 definition of perioperative anaphylaxis?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5939"/>
            <a:ext cx="8229600" cy="436035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600" dirty="0" smtClean="0"/>
              <a:t>Anaphylaxis which occurs:	</a:t>
            </a:r>
          </a:p>
          <a:p>
            <a:pPr lvl="1"/>
            <a:r>
              <a:rPr lang="en-GB" sz="2600" dirty="0" smtClean="0">
                <a:solidFill>
                  <a:srgbClr val="000000"/>
                </a:solidFill>
              </a:rPr>
              <a:t>in a patient undergoing a procedure requiring general or regional anaesthesia or sedation or managed anaesthesia care (anaesthetist monitoring only) </a:t>
            </a:r>
          </a:p>
          <a:p>
            <a:pPr lvl="1">
              <a:buNone/>
            </a:pPr>
            <a:r>
              <a:rPr lang="en-GB" sz="2600" i="1" dirty="0" smtClean="0"/>
              <a:t>AND</a:t>
            </a:r>
          </a:p>
          <a:p>
            <a:pPr lvl="1"/>
            <a:r>
              <a:rPr lang="en-GB" sz="2600" dirty="0" smtClean="0"/>
              <a:t>under the care of an anaesthetist </a:t>
            </a:r>
          </a:p>
          <a:p>
            <a:pPr lvl="1">
              <a:buNone/>
            </a:pPr>
            <a:r>
              <a:rPr lang="en-GB" sz="2600" i="1" dirty="0" smtClean="0"/>
              <a:t>AND</a:t>
            </a:r>
          </a:p>
          <a:p>
            <a:pPr lvl="1"/>
            <a:r>
              <a:rPr lang="en-GB" sz="2600" dirty="0" smtClean="0"/>
              <a:t>between the period of first administration of a drug (including pre-med) and the post-procedure transfer to the ward, HDU or ICU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Where?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918" y="1869139"/>
            <a:ext cx="7942881" cy="3554506"/>
          </a:xfrm>
        </p:spPr>
        <p:txBody>
          <a:bodyPr>
            <a:normAutofit/>
          </a:bodyPr>
          <a:lstStyle/>
          <a:p>
            <a:r>
              <a:rPr lang="en-GB" sz="2600" dirty="0" smtClean="0">
                <a:solidFill>
                  <a:srgbClr val="000000"/>
                </a:solidFill>
              </a:rPr>
              <a:t>All hospital locations</a:t>
            </a:r>
          </a:p>
          <a:p>
            <a:r>
              <a:rPr lang="en-GB" sz="2600" dirty="0" smtClean="0">
                <a:solidFill>
                  <a:srgbClr val="000000"/>
                </a:solidFill>
              </a:rPr>
              <a:t>For practical reasons we include patients from HDU/ICU/ED only if:</a:t>
            </a:r>
          </a:p>
          <a:p>
            <a:pPr lvl="1"/>
            <a:r>
              <a:rPr lang="en-GB" sz="2600" dirty="0" smtClean="0">
                <a:solidFill>
                  <a:srgbClr val="000000"/>
                </a:solidFill>
              </a:rPr>
              <a:t>a general anaesthetic is administered </a:t>
            </a:r>
          </a:p>
          <a:p>
            <a:pPr lvl="1"/>
            <a:r>
              <a:rPr lang="en-GB" sz="2600" dirty="0" smtClean="0">
                <a:solidFill>
                  <a:srgbClr val="000000"/>
                </a:solidFill>
              </a:rPr>
              <a:t>by an anaesthetist </a:t>
            </a:r>
          </a:p>
          <a:p>
            <a:pPr lvl="1"/>
            <a:r>
              <a:rPr lang="en-GB" sz="2600" dirty="0" smtClean="0">
                <a:solidFill>
                  <a:srgbClr val="000000"/>
                </a:solidFill>
              </a:rPr>
              <a:t>for an interventional (not resuscitation) procedure</a:t>
            </a:r>
          </a:p>
        </p:txBody>
      </p:sp>
    </p:spTree>
    <p:extLst>
      <p:ext uri="{BB962C8B-B14F-4D97-AF65-F5344CB8AC3E}">
        <p14:creationId xmlns:p14="http://schemas.microsoft.com/office/powerpoint/2010/main" val="350321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246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Which cases </a:t>
            </a:r>
            <a:r>
              <a:rPr lang="en-US" sz="3600" b="1" u="sng" dirty="0" smtClean="0">
                <a:solidFill>
                  <a:srgbClr val="7030A0"/>
                </a:solidFill>
              </a:rPr>
              <a:t>should not </a:t>
            </a:r>
            <a:r>
              <a:rPr lang="en-US" sz="3600" b="1" dirty="0" smtClean="0">
                <a:solidFill>
                  <a:srgbClr val="7030A0"/>
                </a:solidFill>
              </a:rPr>
              <a:t>be reported to NAP6?</a:t>
            </a:r>
            <a:endParaRPr lang="en-US" sz="3600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970057"/>
              </p:ext>
            </p:extLst>
          </p:nvPr>
        </p:nvGraphicFramePr>
        <p:xfrm>
          <a:off x="788515" y="1773269"/>
          <a:ext cx="7667400" cy="3342640"/>
        </p:xfrm>
        <a:graphic>
          <a:graphicData uri="http://schemas.openxmlformats.org/drawingml/2006/table">
            <a:tbl>
              <a:tblPr firstRow="1" bandRow="1" bandCol="1">
                <a:tableStyleId>{17292A2E-F333-43FB-9621-5CBBE7FDCDCB}</a:tableStyleId>
              </a:tblPr>
              <a:tblGrid>
                <a:gridCol w="939391"/>
                <a:gridCol w="5350958"/>
                <a:gridCol w="13770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GRADE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FEATURES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REPORT</a:t>
                      </a:r>
                      <a:r>
                        <a:rPr lang="en-US" sz="1800" baseline="0" dirty="0" smtClean="0"/>
                        <a:t> ?</a:t>
                      </a:r>
                      <a:endParaRPr lang="en-US" sz="1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kern="1200" dirty="0" smtClean="0"/>
                        <a:t>Rash, </a:t>
                      </a:r>
                      <a:r>
                        <a:rPr lang="en-GB" sz="2400" kern="1200" dirty="0" err="1" smtClean="0"/>
                        <a:t>erythema</a:t>
                      </a:r>
                      <a:r>
                        <a:rPr lang="en-GB" sz="2400" kern="1200" dirty="0" smtClean="0"/>
                        <a:t> and/ or swelling</a:t>
                      </a:r>
                      <a:r>
                        <a:rPr lang="en-GB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dirty="0" smtClean="0"/>
                        <a:t>Unexpected</a:t>
                      </a:r>
                      <a:r>
                        <a:rPr lang="en-US" sz="2400" baseline="0" dirty="0" smtClean="0"/>
                        <a:t> hypotension – not severe e.g. not requiring treatment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i="1" baseline="0" dirty="0" smtClean="0"/>
                        <a:t>and/or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aseline="0" dirty="0" err="1" smtClean="0"/>
                        <a:t>Bronchospasm</a:t>
                      </a:r>
                      <a:r>
                        <a:rPr lang="en-US" sz="2400" baseline="0" dirty="0" smtClean="0"/>
                        <a:t> – not severe e.g. not requiring treatment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aseline="0" dirty="0" smtClean="0"/>
                        <a:t>+/- Grade 1 features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872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Which cases </a:t>
            </a:r>
            <a:r>
              <a:rPr lang="en-US" sz="3600" b="1" u="sng" dirty="0" smtClean="0">
                <a:solidFill>
                  <a:srgbClr val="7030A0"/>
                </a:solidFill>
              </a:rPr>
              <a:t>should</a:t>
            </a:r>
            <a:r>
              <a:rPr lang="en-US" sz="3600" b="1" dirty="0" smtClean="0">
                <a:solidFill>
                  <a:srgbClr val="7030A0"/>
                </a:solidFill>
              </a:rPr>
              <a:t> be reported to NAP6?</a:t>
            </a:r>
            <a:endParaRPr lang="en-US" sz="3600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7037"/>
              </p:ext>
            </p:extLst>
          </p:nvPr>
        </p:nvGraphicFramePr>
        <p:xfrm>
          <a:off x="743280" y="1270001"/>
          <a:ext cx="7667400" cy="4512114"/>
        </p:xfrm>
        <a:graphic>
          <a:graphicData uri="http://schemas.openxmlformats.org/drawingml/2006/table">
            <a:tbl>
              <a:tblPr firstRow="1" bandRow="1" bandCol="1">
                <a:tableStyleId>{17292A2E-F333-43FB-9621-5CBBE7FDCDCB}</a:tableStyleId>
              </a:tblPr>
              <a:tblGrid>
                <a:gridCol w="939391"/>
                <a:gridCol w="5350958"/>
                <a:gridCol w="1377051"/>
              </a:tblGrid>
              <a:tr h="58019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GRADE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FEATURES:  </a:t>
                      </a:r>
                      <a:r>
                        <a:rPr lang="en-US" sz="2400" i="1" dirty="0" smtClean="0">
                          <a:solidFill>
                            <a:schemeClr val="bg1"/>
                          </a:solidFill>
                        </a:rPr>
                        <a:t>suspected</a:t>
                      </a:r>
                      <a:r>
                        <a:rPr lang="en-US" sz="2400" i="1" baseline="0" dirty="0" smtClean="0">
                          <a:solidFill>
                            <a:schemeClr val="bg1"/>
                          </a:solidFill>
                        </a:rPr>
                        <a:t> anaphylaxis and:</a:t>
                      </a:r>
                      <a:endParaRPr lang="en-US" sz="1800" b="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REPORT</a:t>
                      </a:r>
                      <a:r>
                        <a:rPr lang="en-US" sz="1800" baseline="0" dirty="0" smtClean="0"/>
                        <a:t> ?</a:t>
                      </a:r>
                      <a:endParaRPr lang="en-US" sz="1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Unexpected severe hypotension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i="1" dirty="0" smtClean="0"/>
                        <a:t>and/or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Severe </a:t>
                      </a:r>
                      <a:r>
                        <a:rPr lang="en-US" sz="2400" dirty="0" err="1" smtClean="0"/>
                        <a:t>bronchospasm</a:t>
                      </a:r>
                      <a:endParaRPr lang="en-US" sz="24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i="1" dirty="0" smtClean="0"/>
                        <a:t>and/or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Swelling with actual or potential airway compromise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+/- Grade 1 features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Cardiac arrest – i.e. fulfilling the</a:t>
                      </a:r>
                      <a:r>
                        <a:rPr lang="en-US" sz="2400" baseline="0" dirty="0" smtClean="0"/>
                        <a:t> indications for CPR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Fatal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714</Words>
  <Application>Microsoft Office PowerPoint</Application>
  <PresentationFormat>On-screen Show (4:3)</PresentationFormat>
  <Paragraphs>156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NAP6 Perioperative Anaphylaxis</vt:lpstr>
      <vt:lpstr>What are the National Audit Projects (NAPs)?</vt:lpstr>
      <vt:lpstr>Changes from the last NAP project</vt:lpstr>
      <vt:lpstr>What is NAP6?</vt:lpstr>
      <vt:lpstr>What is Anaphylaxis?</vt:lpstr>
      <vt:lpstr>What is the NAP6 definition of perioperative anaphylaxis?</vt:lpstr>
      <vt:lpstr>Where?</vt:lpstr>
      <vt:lpstr>Which cases should not be reported to NAP6?</vt:lpstr>
      <vt:lpstr>Which cases should be reported to NAP6?</vt:lpstr>
      <vt:lpstr>Should I report this case to NAP6?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 6 Perioperative Anaphylaxis</dc:title>
  <dc:creator>Nigel</dc:creator>
  <cp:lastModifiedBy>Natalie Bell</cp:lastModifiedBy>
  <cp:revision>66</cp:revision>
  <dcterms:created xsi:type="dcterms:W3CDTF">2016-01-20T19:30:23Z</dcterms:created>
  <dcterms:modified xsi:type="dcterms:W3CDTF">2016-01-21T09:45:22Z</dcterms:modified>
</cp:coreProperties>
</file>